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8" r:id="rId1"/>
  </p:sldMasterIdLst>
  <p:notesMasterIdLst>
    <p:notesMasterId r:id="rId53"/>
  </p:notesMasterIdLst>
  <p:sldIdLst>
    <p:sldId id="316" r:id="rId2"/>
    <p:sldId id="320" r:id="rId3"/>
    <p:sldId id="321" r:id="rId4"/>
    <p:sldId id="325" r:id="rId5"/>
    <p:sldId id="322" r:id="rId6"/>
    <p:sldId id="323" r:id="rId7"/>
    <p:sldId id="324" r:id="rId8"/>
    <p:sldId id="326" r:id="rId9"/>
    <p:sldId id="327" r:id="rId10"/>
    <p:sldId id="328" r:id="rId11"/>
    <p:sldId id="329" r:id="rId12"/>
    <p:sldId id="330" r:id="rId13"/>
    <p:sldId id="331" r:id="rId14"/>
    <p:sldId id="332" r:id="rId15"/>
    <p:sldId id="333" r:id="rId16"/>
    <p:sldId id="334" r:id="rId17"/>
    <p:sldId id="336" r:id="rId18"/>
    <p:sldId id="337"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50"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66" r:id="rId48"/>
    <p:sldId id="367" r:id="rId49"/>
    <p:sldId id="368" r:id="rId50"/>
    <p:sldId id="369" r:id="rId51"/>
    <p:sldId id="370"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6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71" autoAdjust="0"/>
    <p:restoredTop sz="77481" autoAdjust="0"/>
  </p:normalViewPr>
  <p:slideViewPr>
    <p:cSldViewPr>
      <p:cViewPr varScale="1">
        <p:scale>
          <a:sx n="120" d="100"/>
          <a:sy n="120" d="100"/>
        </p:scale>
        <p:origin x="-96" y="-664"/>
      </p:cViewPr>
      <p:guideLst>
        <p:guide orient="horz" pos="2160"/>
        <p:guide pos="2880"/>
      </p:guideLst>
    </p:cSldViewPr>
  </p:slideViewPr>
  <p:outlineViewPr>
    <p:cViewPr>
      <p:scale>
        <a:sx n="33" d="100"/>
        <a:sy n="33" d="100"/>
      </p:scale>
      <p:origin x="0" y="868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tr-T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6DF38534-1B24-4EDE-9C94-A1B54F7900EA}" type="datetimeFigureOut">
              <a:rPr lang="tr-TR"/>
              <a:pPr>
                <a:defRPr/>
              </a:pPr>
              <a:t>17/05/17</a:t>
            </a:fld>
            <a:endParaRPr lang="tr-T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tr-TR"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tr-TR"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40E7637-F53A-4EEE-A59C-12599E8A4099}" type="slidenum">
              <a:rPr lang="tr-TR"/>
              <a:pPr>
                <a:defRPr/>
              </a:pPr>
              <a:t>‹#›</a:t>
            </a:fld>
            <a:endParaRPr lang="tr-TR"/>
          </a:p>
        </p:txBody>
      </p:sp>
    </p:spTree>
    <p:extLst>
      <p:ext uri="{BB962C8B-B14F-4D97-AF65-F5344CB8AC3E}">
        <p14:creationId xmlns:p14="http://schemas.microsoft.com/office/powerpoint/2010/main" val="35102269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tr-TR">
              <a:latin typeface="Arial" charset="0"/>
            </a:endParaRPr>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ACF896FE-D5A5-9B43-AAC6-7A144736CE46}" type="slidenum">
              <a:rPr lang="en-US"/>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TextBox 6"/>
          <p:cNvSpPr txBox="1"/>
          <p:nvPr/>
        </p:nvSpPr>
        <p:spPr>
          <a:xfrm>
            <a:off x="838200" y="6488668"/>
            <a:ext cx="7924800" cy="369332"/>
          </a:xfrm>
          <a:prstGeom prst="rect">
            <a:avLst/>
          </a:prstGeom>
          <a:noFill/>
        </p:spPr>
        <p:txBody>
          <a:bodyPr wrap="square" rtlCol="0">
            <a:noAutofit/>
          </a:bodyPr>
          <a:lstStyle/>
          <a:p>
            <a:pPr algn="ctr"/>
            <a:r>
              <a:rPr lang="tr-TR" sz="1600" kern="0" spc="900" dirty="0" smtClean="0">
                <a:solidFill>
                  <a:schemeClr val="bg1">
                    <a:lumMod val="95000"/>
                  </a:schemeClr>
                </a:solidFill>
              </a:rPr>
              <a:t>Department</a:t>
            </a:r>
            <a:r>
              <a:rPr lang="tr-TR" sz="1600" kern="0" spc="900" baseline="0" dirty="0" smtClean="0">
                <a:solidFill>
                  <a:schemeClr val="bg1">
                    <a:lumMod val="95000"/>
                  </a:schemeClr>
                </a:solidFill>
              </a:rPr>
              <a:t> of Computer Engineering</a:t>
            </a:r>
            <a:endParaRPr lang="tr-TR" sz="1600" kern="0" spc="900" dirty="0">
              <a:solidFill>
                <a:schemeClr val="bg1">
                  <a:lumMod val="9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2"/>
          </p:nvPr>
        </p:nvSpPr>
        <p:spPr>
          <a:xfrm>
            <a:off x="8667750" y="6492875"/>
            <a:ext cx="476250" cy="365125"/>
          </a:xfrm>
          <a:prstGeom prst="rect">
            <a:avLst/>
          </a:prstGeom>
        </p:spPr>
        <p:txBody>
          <a:bodyPr/>
          <a:lstStyle>
            <a:lvl1pPr>
              <a:defRPr b="1">
                <a:solidFill>
                  <a:srgbClr val="FF0000"/>
                </a:solidFill>
              </a:defRPr>
            </a:lvl1pPr>
          </a:lstStyle>
          <a:p>
            <a:pPr>
              <a:defRPr/>
            </a:pPr>
            <a:fld id="{C38CF825-BD60-48F0-9561-8FEE4F6678DC}"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2"/>
          </p:nvPr>
        </p:nvSpPr>
        <p:spPr>
          <a:xfrm>
            <a:off x="8667750" y="6492875"/>
            <a:ext cx="476250" cy="365125"/>
          </a:xfrm>
          <a:prstGeom prst="rect">
            <a:avLst/>
          </a:prstGeom>
        </p:spPr>
        <p:txBody>
          <a:bodyPr/>
          <a:lstStyle>
            <a:lvl1pPr>
              <a:defRPr b="1">
                <a:solidFill>
                  <a:srgbClr val="FF0000"/>
                </a:solidFill>
              </a:defRPr>
            </a:lvl1pPr>
          </a:lstStyle>
          <a:p>
            <a:pPr>
              <a:defRPr/>
            </a:pPr>
            <a:fld id="{DC41B19E-9430-45FA-98E7-629C86377E7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71474"/>
            <a:ext cx="8229600" cy="1046163"/>
          </a:xfrm>
        </p:spPr>
        <p:txBody>
          <a:bodyPr>
            <a:normAutofit/>
          </a:bodyPr>
          <a:lstStyle>
            <a:lvl1pPr>
              <a:defRPr sz="4000">
                <a:latin typeface="Aharoni" pitchFamily="2" charset="-79"/>
                <a:cs typeface="Aharoni" pitchFamily="2" charset="-79"/>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667750" y="6492875"/>
            <a:ext cx="476250" cy="365125"/>
          </a:xfrm>
          <a:prstGeom prst="rect">
            <a:avLst/>
          </a:prstGeom>
        </p:spPr>
        <p:txBody>
          <a:bodyPr/>
          <a:lstStyle>
            <a:lvl1pPr>
              <a:defRPr b="1">
                <a:solidFill>
                  <a:srgbClr val="FF0000"/>
                </a:solidFill>
              </a:defRPr>
            </a:lvl1pPr>
          </a:lstStyle>
          <a:p>
            <a:pPr>
              <a:defRPr/>
            </a:pPr>
            <a:fld id="{8E64A263-4BC8-413E-9F9A-2DE3F7972B5C}"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5"/>
          <p:cNvSpPr>
            <a:spLocks noGrp="1"/>
          </p:cNvSpPr>
          <p:nvPr>
            <p:ph type="sldNum" sz="quarter" idx="12"/>
          </p:nvPr>
        </p:nvSpPr>
        <p:spPr>
          <a:xfrm>
            <a:off x="8667750" y="6492875"/>
            <a:ext cx="476250" cy="365125"/>
          </a:xfrm>
          <a:prstGeom prst="rect">
            <a:avLst/>
          </a:prstGeom>
        </p:spPr>
        <p:txBody>
          <a:bodyPr/>
          <a:lstStyle>
            <a:lvl1pPr>
              <a:defRPr b="1">
                <a:solidFill>
                  <a:srgbClr val="FF0000"/>
                </a:solidFill>
              </a:defRPr>
            </a:lvl1pPr>
          </a:lstStyle>
          <a:p>
            <a:pPr>
              <a:defRPr/>
            </a:pPr>
            <a:fld id="{FB2DDF8D-905C-4FFC-933F-9DF0AE3551BD}"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5"/>
          <p:cNvSpPr>
            <a:spLocks noGrp="1"/>
          </p:cNvSpPr>
          <p:nvPr>
            <p:ph type="sldNum" sz="quarter" idx="12"/>
          </p:nvPr>
        </p:nvSpPr>
        <p:spPr>
          <a:xfrm>
            <a:off x="8667750" y="6492875"/>
            <a:ext cx="476250" cy="365125"/>
          </a:xfrm>
          <a:prstGeom prst="rect">
            <a:avLst/>
          </a:prstGeom>
        </p:spPr>
        <p:txBody>
          <a:bodyPr/>
          <a:lstStyle>
            <a:lvl1pPr>
              <a:defRPr b="1">
                <a:solidFill>
                  <a:srgbClr val="FF0000"/>
                </a:solidFill>
              </a:defRPr>
            </a:lvl1pPr>
          </a:lstStyle>
          <a:p>
            <a:pPr>
              <a:defRPr/>
            </a:pPr>
            <a:fld id="{A2A1E922-5CF0-4ADD-90A3-24C3093A6EDC}"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a:xfrm>
            <a:off x="8667750" y="6492875"/>
            <a:ext cx="476250" cy="365125"/>
          </a:xfrm>
          <a:prstGeom prst="rect">
            <a:avLst/>
          </a:prstGeom>
        </p:spPr>
        <p:txBody>
          <a:bodyPr/>
          <a:lstStyle>
            <a:lvl1pPr>
              <a:defRPr b="1">
                <a:solidFill>
                  <a:srgbClr val="FF0000"/>
                </a:solidFill>
              </a:defRPr>
            </a:lvl1pPr>
          </a:lstStyle>
          <a:p>
            <a:pPr>
              <a:defRPr/>
            </a:pPr>
            <a:fld id="{6C83B200-B8E4-423D-BD0D-E0CD735A1AE9}"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8667750" y="6492875"/>
            <a:ext cx="476250" cy="365125"/>
          </a:xfrm>
          <a:prstGeom prst="rect">
            <a:avLst/>
          </a:prstGeom>
        </p:spPr>
        <p:txBody>
          <a:bodyPr/>
          <a:lstStyle>
            <a:lvl1pPr>
              <a:defRPr b="1">
                <a:solidFill>
                  <a:srgbClr val="FF0000"/>
                </a:solidFill>
              </a:defRPr>
            </a:lvl1pPr>
          </a:lstStyle>
          <a:p>
            <a:pPr>
              <a:defRPr/>
            </a:pPr>
            <a:fld id="{C1DC315A-BDAE-429A-9B89-CE49887521E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5"/>
          <p:cNvSpPr>
            <a:spLocks noGrp="1"/>
          </p:cNvSpPr>
          <p:nvPr>
            <p:ph type="sldNum" sz="quarter" idx="12"/>
          </p:nvPr>
        </p:nvSpPr>
        <p:spPr>
          <a:xfrm>
            <a:off x="8667750" y="6492875"/>
            <a:ext cx="476250" cy="365125"/>
          </a:xfrm>
          <a:prstGeom prst="rect">
            <a:avLst/>
          </a:prstGeom>
        </p:spPr>
        <p:txBody>
          <a:bodyPr/>
          <a:lstStyle>
            <a:lvl1pPr>
              <a:defRPr b="1">
                <a:solidFill>
                  <a:srgbClr val="FF0000"/>
                </a:solidFill>
              </a:defRPr>
            </a:lvl1pPr>
          </a:lstStyle>
          <a:p>
            <a:pPr>
              <a:defRPr/>
            </a:pPr>
            <a:fld id="{B653CD44-EE66-48F7-8248-BC8D2A80EEC9}"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5"/>
          <p:cNvSpPr>
            <a:spLocks noGrp="1"/>
          </p:cNvSpPr>
          <p:nvPr>
            <p:ph type="sldNum" sz="quarter" idx="12"/>
          </p:nvPr>
        </p:nvSpPr>
        <p:spPr>
          <a:xfrm>
            <a:off x="8667750" y="6492875"/>
            <a:ext cx="476250" cy="365125"/>
          </a:xfrm>
          <a:prstGeom prst="rect">
            <a:avLst/>
          </a:prstGeom>
        </p:spPr>
        <p:txBody>
          <a:bodyPr/>
          <a:lstStyle>
            <a:lvl1pPr>
              <a:defRPr b="1">
                <a:solidFill>
                  <a:srgbClr val="FF0000"/>
                </a:solidFill>
              </a:defRPr>
            </a:lvl1pPr>
          </a:lstStyle>
          <a:p>
            <a:pPr>
              <a:defRPr/>
            </a:pPr>
            <a:fld id="{E14BEF70-1116-4F4E-A653-99827ED1FFFC}"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381000"/>
          </a:xfrm>
          <a:prstGeom prst="rect">
            <a:avLst/>
          </a:prstGeom>
          <a:solidFill>
            <a:srgbClr val="3B6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Text Placeholder 2"/>
          <p:cNvSpPr>
            <a:spLocks noGrp="1"/>
          </p:cNvSpPr>
          <p:nvPr>
            <p:ph type="body" idx="1"/>
          </p:nvPr>
        </p:nvSpPr>
        <p:spPr>
          <a:xfrm>
            <a:off x="480951" y="1683327"/>
            <a:ext cx="8229600" cy="468184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p:nvSpPr>
        <p:spPr>
          <a:xfrm>
            <a:off x="0" y="6477000"/>
            <a:ext cx="9144000" cy="381000"/>
          </a:xfrm>
          <a:prstGeom prst="rect">
            <a:avLst/>
          </a:prstGeom>
          <a:solidFill>
            <a:srgbClr val="3B6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6" name="Picture 2" descr="C:\Users\Adil\Pictures\deuceng.JPG"/>
          <p:cNvPicPr>
            <a:picLocks noChangeAspect="1" noChangeArrowheads="1"/>
          </p:cNvPicPr>
          <p:nvPr/>
        </p:nvPicPr>
        <p:blipFill>
          <a:blip r:embed="rId13" cstate="print"/>
          <a:srcRect r="1124"/>
          <a:stretch>
            <a:fillRect/>
          </a:stretch>
        </p:blipFill>
        <p:spPr bwMode="auto">
          <a:xfrm>
            <a:off x="0" y="6057900"/>
            <a:ext cx="838200" cy="800100"/>
          </a:xfrm>
          <a:prstGeom prst="rect">
            <a:avLst/>
          </a:prstGeom>
          <a:noFill/>
        </p:spPr>
      </p:pic>
      <p:sp>
        <p:nvSpPr>
          <p:cNvPr id="14" name="Freeform 13"/>
          <p:cNvSpPr/>
          <p:nvPr/>
        </p:nvSpPr>
        <p:spPr>
          <a:xfrm>
            <a:off x="429256" y="6479607"/>
            <a:ext cx="411900" cy="378394"/>
          </a:xfrm>
          <a:custGeom>
            <a:avLst/>
            <a:gdLst>
              <a:gd name="connsiteX0" fmla="*/ 555955 w 563270"/>
              <a:gd name="connsiteY0" fmla="*/ 0 h 402336"/>
              <a:gd name="connsiteX1" fmla="*/ 563270 w 563270"/>
              <a:gd name="connsiteY1" fmla="*/ 402336 h 402336"/>
              <a:gd name="connsiteX2" fmla="*/ 0 w 563270"/>
              <a:gd name="connsiteY2" fmla="*/ 402336 h 402336"/>
              <a:gd name="connsiteX3" fmla="*/ 555955 w 563270"/>
              <a:gd name="connsiteY3" fmla="*/ 0 h 402336"/>
              <a:gd name="connsiteX0" fmla="*/ 555955 w 563271"/>
              <a:gd name="connsiteY0" fmla="*/ 0 h 402336"/>
              <a:gd name="connsiteX1" fmla="*/ 563271 w 563271"/>
              <a:gd name="connsiteY1" fmla="*/ 113386 h 402336"/>
              <a:gd name="connsiteX2" fmla="*/ 563270 w 563271"/>
              <a:gd name="connsiteY2" fmla="*/ 402336 h 402336"/>
              <a:gd name="connsiteX3" fmla="*/ 0 w 563271"/>
              <a:gd name="connsiteY3" fmla="*/ 402336 h 402336"/>
              <a:gd name="connsiteX4" fmla="*/ 555955 w 563271"/>
              <a:gd name="connsiteY4" fmla="*/ 0 h 402336"/>
              <a:gd name="connsiteX0" fmla="*/ 460857 w 563271"/>
              <a:gd name="connsiteY0" fmla="*/ 0 h 336499"/>
              <a:gd name="connsiteX1" fmla="*/ 563271 w 563271"/>
              <a:gd name="connsiteY1" fmla="*/ 47549 h 336499"/>
              <a:gd name="connsiteX2" fmla="*/ 563270 w 563271"/>
              <a:gd name="connsiteY2" fmla="*/ 336499 h 336499"/>
              <a:gd name="connsiteX3" fmla="*/ 0 w 563271"/>
              <a:gd name="connsiteY3" fmla="*/ 336499 h 336499"/>
              <a:gd name="connsiteX4" fmla="*/ 460857 w 563271"/>
              <a:gd name="connsiteY4" fmla="*/ 0 h 336499"/>
              <a:gd name="connsiteX0" fmla="*/ 460857 w 563271"/>
              <a:gd name="connsiteY0" fmla="*/ 40234 h 376733"/>
              <a:gd name="connsiteX1" fmla="*/ 563271 w 563271"/>
              <a:gd name="connsiteY1" fmla="*/ 0 h 376733"/>
              <a:gd name="connsiteX2" fmla="*/ 563270 w 563271"/>
              <a:gd name="connsiteY2" fmla="*/ 376733 h 376733"/>
              <a:gd name="connsiteX3" fmla="*/ 0 w 563271"/>
              <a:gd name="connsiteY3" fmla="*/ 376733 h 376733"/>
              <a:gd name="connsiteX4" fmla="*/ 460857 w 563271"/>
              <a:gd name="connsiteY4" fmla="*/ 40234 h 376733"/>
              <a:gd name="connsiteX0" fmla="*/ 535855 w 563271"/>
              <a:gd name="connsiteY0" fmla="*/ 0 h 379767"/>
              <a:gd name="connsiteX1" fmla="*/ 563271 w 563271"/>
              <a:gd name="connsiteY1" fmla="*/ 3034 h 379767"/>
              <a:gd name="connsiteX2" fmla="*/ 563270 w 563271"/>
              <a:gd name="connsiteY2" fmla="*/ 379767 h 379767"/>
              <a:gd name="connsiteX3" fmla="*/ 0 w 563271"/>
              <a:gd name="connsiteY3" fmla="*/ 379767 h 379767"/>
              <a:gd name="connsiteX4" fmla="*/ 535855 w 563271"/>
              <a:gd name="connsiteY4" fmla="*/ 0 h 379767"/>
              <a:gd name="connsiteX0" fmla="*/ 449319 w 476735"/>
              <a:gd name="connsiteY0" fmla="*/ 0 h 379767"/>
              <a:gd name="connsiteX1" fmla="*/ 476735 w 476735"/>
              <a:gd name="connsiteY1" fmla="*/ 3034 h 379767"/>
              <a:gd name="connsiteX2" fmla="*/ 476734 w 476735"/>
              <a:gd name="connsiteY2" fmla="*/ 379767 h 379767"/>
              <a:gd name="connsiteX3" fmla="*/ 0 w 476735"/>
              <a:gd name="connsiteY3" fmla="*/ 379767 h 379767"/>
              <a:gd name="connsiteX4" fmla="*/ 449319 w 476735"/>
              <a:gd name="connsiteY4" fmla="*/ 0 h 379767"/>
              <a:gd name="connsiteX0" fmla="*/ 417589 w 445005"/>
              <a:gd name="connsiteY0" fmla="*/ 0 h 379767"/>
              <a:gd name="connsiteX1" fmla="*/ 445005 w 445005"/>
              <a:gd name="connsiteY1" fmla="*/ 3034 h 379767"/>
              <a:gd name="connsiteX2" fmla="*/ 445004 w 445005"/>
              <a:gd name="connsiteY2" fmla="*/ 379767 h 379767"/>
              <a:gd name="connsiteX3" fmla="*/ 0 w 445005"/>
              <a:gd name="connsiteY3" fmla="*/ 379767 h 379767"/>
              <a:gd name="connsiteX4" fmla="*/ 417589 w 445005"/>
              <a:gd name="connsiteY4" fmla="*/ 0 h 379767"/>
              <a:gd name="connsiteX0" fmla="*/ 394513 w 421929"/>
              <a:gd name="connsiteY0" fmla="*/ 0 h 379767"/>
              <a:gd name="connsiteX1" fmla="*/ 421929 w 421929"/>
              <a:gd name="connsiteY1" fmla="*/ 3034 h 379767"/>
              <a:gd name="connsiteX2" fmla="*/ 421928 w 421929"/>
              <a:gd name="connsiteY2" fmla="*/ 379767 h 379767"/>
              <a:gd name="connsiteX3" fmla="*/ 0 w 421929"/>
              <a:gd name="connsiteY3" fmla="*/ 379767 h 379767"/>
              <a:gd name="connsiteX4" fmla="*/ 394513 w 421929"/>
              <a:gd name="connsiteY4" fmla="*/ 0 h 379767"/>
              <a:gd name="connsiteX0" fmla="*/ 385859 w 413275"/>
              <a:gd name="connsiteY0" fmla="*/ 0 h 379767"/>
              <a:gd name="connsiteX1" fmla="*/ 413275 w 413275"/>
              <a:gd name="connsiteY1" fmla="*/ 3034 h 379767"/>
              <a:gd name="connsiteX2" fmla="*/ 413274 w 413275"/>
              <a:gd name="connsiteY2" fmla="*/ 379767 h 379767"/>
              <a:gd name="connsiteX3" fmla="*/ 0 w 413275"/>
              <a:gd name="connsiteY3" fmla="*/ 379767 h 379767"/>
              <a:gd name="connsiteX4" fmla="*/ 385859 w 413275"/>
              <a:gd name="connsiteY4" fmla="*/ 0 h 379767"/>
              <a:gd name="connsiteX0" fmla="*/ 382974 w 413275"/>
              <a:gd name="connsiteY0" fmla="*/ 0 h 385536"/>
              <a:gd name="connsiteX1" fmla="*/ 413275 w 413275"/>
              <a:gd name="connsiteY1" fmla="*/ 8803 h 385536"/>
              <a:gd name="connsiteX2" fmla="*/ 413274 w 413275"/>
              <a:gd name="connsiteY2" fmla="*/ 385536 h 385536"/>
              <a:gd name="connsiteX3" fmla="*/ 0 w 413275"/>
              <a:gd name="connsiteY3" fmla="*/ 385536 h 385536"/>
              <a:gd name="connsiteX4" fmla="*/ 382974 w 413275"/>
              <a:gd name="connsiteY4" fmla="*/ 0 h 385536"/>
              <a:gd name="connsiteX0" fmla="*/ 382974 w 413275"/>
              <a:gd name="connsiteY0" fmla="*/ 0 h 385536"/>
              <a:gd name="connsiteX1" fmla="*/ 413275 w 413275"/>
              <a:gd name="connsiteY1" fmla="*/ 150 h 385536"/>
              <a:gd name="connsiteX2" fmla="*/ 413274 w 413275"/>
              <a:gd name="connsiteY2" fmla="*/ 385536 h 385536"/>
              <a:gd name="connsiteX3" fmla="*/ 0 w 413275"/>
              <a:gd name="connsiteY3" fmla="*/ 385536 h 385536"/>
              <a:gd name="connsiteX4" fmla="*/ 382974 w 413275"/>
              <a:gd name="connsiteY4" fmla="*/ 0 h 385536"/>
              <a:gd name="connsiteX0" fmla="*/ 388743 w 419044"/>
              <a:gd name="connsiteY0" fmla="*/ 0 h 385536"/>
              <a:gd name="connsiteX1" fmla="*/ 419044 w 419044"/>
              <a:gd name="connsiteY1" fmla="*/ 150 h 385536"/>
              <a:gd name="connsiteX2" fmla="*/ 419043 w 419044"/>
              <a:gd name="connsiteY2" fmla="*/ 385536 h 385536"/>
              <a:gd name="connsiteX3" fmla="*/ 0 w 419044"/>
              <a:gd name="connsiteY3" fmla="*/ 385536 h 385536"/>
              <a:gd name="connsiteX4" fmla="*/ 388743 w 419044"/>
              <a:gd name="connsiteY4" fmla="*/ 0 h 385536"/>
              <a:gd name="connsiteX0" fmla="*/ 388743 w 421425"/>
              <a:gd name="connsiteY0" fmla="*/ 0 h 385536"/>
              <a:gd name="connsiteX1" fmla="*/ 421425 w 421425"/>
              <a:gd name="connsiteY1" fmla="*/ 7294 h 385536"/>
              <a:gd name="connsiteX2" fmla="*/ 419043 w 421425"/>
              <a:gd name="connsiteY2" fmla="*/ 385536 h 385536"/>
              <a:gd name="connsiteX3" fmla="*/ 0 w 421425"/>
              <a:gd name="connsiteY3" fmla="*/ 385536 h 385536"/>
              <a:gd name="connsiteX4" fmla="*/ 388743 w 421425"/>
              <a:gd name="connsiteY4" fmla="*/ 0 h 385536"/>
              <a:gd name="connsiteX0" fmla="*/ 386362 w 421425"/>
              <a:gd name="connsiteY0" fmla="*/ 0 h 378392"/>
              <a:gd name="connsiteX1" fmla="*/ 421425 w 421425"/>
              <a:gd name="connsiteY1" fmla="*/ 150 h 378392"/>
              <a:gd name="connsiteX2" fmla="*/ 419043 w 421425"/>
              <a:gd name="connsiteY2" fmla="*/ 378392 h 378392"/>
              <a:gd name="connsiteX3" fmla="*/ 0 w 421425"/>
              <a:gd name="connsiteY3" fmla="*/ 378392 h 378392"/>
              <a:gd name="connsiteX4" fmla="*/ 386362 w 421425"/>
              <a:gd name="connsiteY4" fmla="*/ 0 h 378392"/>
              <a:gd name="connsiteX0" fmla="*/ 376837 w 421425"/>
              <a:gd name="connsiteY0" fmla="*/ 2231 h 378242"/>
              <a:gd name="connsiteX1" fmla="*/ 421425 w 421425"/>
              <a:gd name="connsiteY1" fmla="*/ 0 h 378242"/>
              <a:gd name="connsiteX2" fmla="*/ 419043 w 421425"/>
              <a:gd name="connsiteY2" fmla="*/ 378242 h 378242"/>
              <a:gd name="connsiteX3" fmla="*/ 0 w 421425"/>
              <a:gd name="connsiteY3" fmla="*/ 378242 h 378242"/>
              <a:gd name="connsiteX4" fmla="*/ 376837 w 421425"/>
              <a:gd name="connsiteY4" fmla="*/ 2231 h 378242"/>
              <a:gd name="connsiteX0" fmla="*/ 383980 w 421425"/>
              <a:gd name="connsiteY0" fmla="*/ 2231 h 378242"/>
              <a:gd name="connsiteX1" fmla="*/ 421425 w 421425"/>
              <a:gd name="connsiteY1" fmla="*/ 0 h 378242"/>
              <a:gd name="connsiteX2" fmla="*/ 419043 w 421425"/>
              <a:gd name="connsiteY2" fmla="*/ 378242 h 378242"/>
              <a:gd name="connsiteX3" fmla="*/ 0 w 421425"/>
              <a:gd name="connsiteY3" fmla="*/ 378242 h 378242"/>
              <a:gd name="connsiteX4" fmla="*/ 383980 w 421425"/>
              <a:gd name="connsiteY4" fmla="*/ 2231 h 378242"/>
              <a:gd name="connsiteX0" fmla="*/ 379218 w 421425"/>
              <a:gd name="connsiteY0" fmla="*/ 0 h 378393"/>
              <a:gd name="connsiteX1" fmla="*/ 421425 w 421425"/>
              <a:gd name="connsiteY1" fmla="*/ 151 h 378393"/>
              <a:gd name="connsiteX2" fmla="*/ 419043 w 421425"/>
              <a:gd name="connsiteY2" fmla="*/ 378393 h 378393"/>
              <a:gd name="connsiteX3" fmla="*/ 0 w 421425"/>
              <a:gd name="connsiteY3" fmla="*/ 378393 h 378393"/>
              <a:gd name="connsiteX4" fmla="*/ 379218 w 421425"/>
              <a:gd name="connsiteY4" fmla="*/ 0 h 378393"/>
              <a:gd name="connsiteX0" fmla="*/ 372074 w 414281"/>
              <a:gd name="connsiteY0" fmla="*/ 0 h 378394"/>
              <a:gd name="connsiteX1" fmla="*/ 414281 w 414281"/>
              <a:gd name="connsiteY1" fmla="*/ 151 h 378394"/>
              <a:gd name="connsiteX2" fmla="*/ 411899 w 414281"/>
              <a:gd name="connsiteY2" fmla="*/ 378393 h 378394"/>
              <a:gd name="connsiteX3" fmla="*/ 0 w 414281"/>
              <a:gd name="connsiteY3" fmla="*/ 378394 h 378394"/>
              <a:gd name="connsiteX4" fmla="*/ 372074 w 414281"/>
              <a:gd name="connsiteY4" fmla="*/ 0 h 378394"/>
              <a:gd name="connsiteX0" fmla="*/ 379218 w 414281"/>
              <a:gd name="connsiteY0" fmla="*/ 0 h 378394"/>
              <a:gd name="connsiteX1" fmla="*/ 414281 w 414281"/>
              <a:gd name="connsiteY1" fmla="*/ 151 h 378394"/>
              <a:gd name="connsiteX2" fmla="*/ 411899 w 414281"/>
              <a:gd name="connsiteY2" fmla="*/ 378393 h 378394"/>
              <a:gd name="connsiteX3" fmla="*/ 0 w 414281"/>
              <a:gd name="connsiteY3" fmla="*/ 378394 h 378394"/>
              <a:gd name="connsiteX4" fmla="*/ 379218 w 414281"/>
              <a:gd name="connsiteY4" fmla="*/ 0 h 378394"/>
              <a:gd name="connsiteX0" fmla="*/ 379218 w 414281"/>
              <a:gd name="connsiteY0" fmla="*/ 6993 h 385387"/>
              <a:gd name="connsiteX1" fmla="*/ 414281 w 414281"/>
              <a:gd name="connsiteY1" fmla="*/ 0 h 385387"/>
              <a:gd name="connsiteX2" fmla="*/ 411899 w 414281"/>
              <a:gd name="connsiteY2" fmla="*/ 385386 h 385387"/>
              <a:gd name="connsiteX3" fmla="*/ 0 w 414281"/>
              <a:gd name="connsiteY3" fmla="*/ 385387 h 385387"/>
              <a:gd name="connsiteX4" fmla="*/ 379218 w 414281"/>
              <a:gd name="connsiteY4" fmla="*/ 6993 h 385387"/>
              <a:gd name="connsiteX0" fmla="*/ 379218 w 411900"/>
              <a:gd name="connsiteY0" fmla="*/ 0 h 378394"/>
              <a:gd name="connsiteX1" fmla="*/ 411900 w 411900"/>
              <a:gd name="connsiteY1" fmla="*/ 150 h 378394"/>
              <a:gd name="connsiteX2" fmla="*/ 411899 w 411900"/>
              <a:gd name="connsiteY2" fmla="*/ 378393 h 378394"/>
              <a:gd name="connsiteX3" fmla="*/ 0 w 411900"/>
              <a:gd name="connsiteY3" fmla="*/ 378394 h 378394"/>
              <a:gd name="connsiteX4" fmla="*/ 379218 w 411900"/>
              <a:gd name="connsiteY4" fmla="*/ 0 h 37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00" h="378394">
                <a:moveTo>
                  <a:pt x="379218" y="0"/>
                </a:moveTo>
                <a:lnTo>
                  <a:pt x="411900" y="150"/>
                </a:lnTo>
                <a:cubicBezTo>
                  <a:pt x="411900" y="96467"/>
                  <a:pt x="411899" y="282076"/>
                  <a:pt x="411899" y="378393"/>
                </a:cubicBezTo>
                <a:lnTo>
                  <a:pt x="0" y="378394"/>
                </a:lnTo>
                <a:lnTo>
                  <a:pt x="379218" y="0"/>
                </a:lnTo>
                <a:close/>
              </a:path>
            </a:pathLst>
          </a:custGeom>
          <a:solidFill>
            <a:srgbClr val="3B6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Freeform 14"/>
          <p:cNvSpPr/>
          <p:nvPr/>
        </p:nvSpPr>
        <p:spPr>
          <a:xfrm rot="5400000">
            <a:off x="15035" y="6449881"/>
            <a:ext cx="393083" cy="423155"/>
          </a:xfrm>
          <a:custGeom>
            <a:avLst/>
            <a:gdLst>
              <a:gd name="connsiteX0" fmla="*/ 555955 w 563270"/>
              <a:gd name="connsiteY0" fmla="*/ 0 h 402336"/>
              <a:gd name="connsiteX1" fmla="*/ 563270 w 563270"/>
              <a:gd name="connsiteY1" fmla="*/ 402336 h 402336"/>
              <a:gd name="connsiteX2" fmla="*/ 0 w 563270"/>
              <a:gd name="connsiteY2" fmla="*/ 402336 h 402336"/>
              <a:gd name="connsiteX3" fmla="*/ 555955 w 563270"/>
              <a:gd name="connsiteY3" fmla="*/ 0 h 402336"/>
              <a:gd name="connsiteX0" fmla="*/ 555955 w 563271"/>
              <a:gd name="connsiteY0" fmla="*/ 0 h 402336"/>
              <a:gd name="connsiteX1" fmla="*/ 563271 w 563271"/>
              <a:gd name="connsiteY1" fmla="*/ 113386 h 402336"/>
              <a:gd name="connsiteX2" fmla="*/ 563270 w 563271"/>
              <a:gd name="connsiteY2" fmla="*/ 402336 h 402336"/>
              <a:gd name="connsiteX3" fmla="*/ 0 w 563271"/>
              <a:gd name="connsiteY3" fmla="*/ 402336 h 402336"/>
              <a:gd name="connsiteX4" fmla="*/ 555955 w 563271"/>
              <a:gd name="connsiteY4" fmla="*/ 0 h 402336"/>
              <a:gd name="connsiteX0" fmla="*/ 460857 w 563271"/>
              <a:gd name="connsiteY0" fmla="*/ 0 h 336499"/>
              <a:gd name="connsiteX1" fmla="*/ 563271 w 563271"/>
              <a:gd name="connsiteY1" fmla="*/ 47549 h 336499"/>
              <a:gd name="connsiteX2" fmla="*/ 563270 w 563271"/>
              <a:gd name="connsiteY2" fmla="*/ 336499 h 336499"/>
              <a:gd name="connsiteX3" fmla="*/ 0 w 563271"/>
              <a:gd name="connsiteY3" fmla="*/ 336499 h 336499"/>
              <a:gd name="connsiteX4" fmla="*/ 460857 w 563271"/>
              <a:gd name="connsiteY4" fmla="*/ 0 h 336499"/>
              <a:gd name="connsiteX0" fmla="*/ 460857 w 563271"/>
              <a:gd name="connsiteY0" fmla="*/ 40234 h 376733"/>
              <a:gd name="connsiteX1" fmla="*/ 563271 w 563271"/>
              <a:gd name="connsiteY1" fmla="*/ 0 h 376733"/>
              <a:gd name="connsiteX2" fmla="*/ 563270 w 563271"/>
              <a:gd name="connsiteY2" fmla="*/ 376733 h 376733"/>
              <a:gd name="connsiteX3" fmla="*/ 0 w 563271"/>
              <a:gd name="connsiteY3" fmla="*/ 376733 h 376733"/>
              <a:gd name="connsiteX4" fmla="*/ 460857 w 563271"/>
              <a:gd name="connsiteY4" fmla="*/ 40234 h 376733"/>
              <a:gd name="connsiteX0" fmla="*/ 535855 w 563271"/>
              <a:gd name="connsiteY0" fmla="*/ 0 h 379767"/>
              <a:gd name="connsiteX1" fmla="*/ 563271 w 563271"/>
              <a:gd name="connsiteY1" fmla="*/ 3034 h 379767"/>
              <a:gd name="connsiteX2" fmla="*/ 563270 w 563271"/>
              <a:gd name="connsiteY2" fmla="*/ 379767 h 379767"/>
              <a:gd name="connsiteX3" fmla="*/ 0 w 563271"/>
              <a:gd name="connsiteY3" fmla="*/ 379767 h 379767"/>
              <a:gd name="connsiteX4" fmla="*/ 535855 w 563271"/>
              <a:gd name="connsiteY4" fmla="*/ 0 h 379767"/>
              <a:gd name="connsiteX0" fmla="*/ 449319 w 476735"/>
              <a:gd name="connsiteY0" fmla="*/ 0 h 379767"/>
              <a:gd name="connsiteX1" fmla="*/ 476735 w 476735"/>
              <a:gd name="connsiteY1" fmla="*/ 3034 h 379767"/>
              <a:gd name="connsiteX2" fmla="*/ 476734 w 476735"/>
              <a:gd name="connsiteY2" fmla="*/ 379767 h 379767"/>
              <a:gd name="connsiteX3" fmla="*/ 0 w 476735"/>
              <a:gd name="connsiteY3" fmla="*/ 379767 h 379767"/>
              <a:gd name="connsiteX4" fmla="*/ 449319 w 476735"/>
              <a:gd name="connsiteY4" fmla="*/ 0 h 379767"/>
              <a:gd name="connsiteX0" fmla="*/ 417589 w 445005"/>
              <a:gd name="connsiteY0" fmla="*/ 0 h 379767"/>
              <a:gd name="connsiteX1" fmla="*/ 445005 w 445005"/>
              <a:gd name="connsiteY1" fmla="*/ 3034 h 379767"/>
              <a:gd name="connsiteX2" fmla="*/ 445004 w 445005"/>
              <a:gd name="connsiteY2" fmla="*/ 379767 h 379767"/>
              <a:gd name="connsiteX3" fmla="*/ 0 w 445005"/>
              <a:gd name="connsiteY3" fmla="*/ 379767 h 379767"/>
              <a:gd name="connsiteX4" fmla="*/ 417589 w 445005"/>
              <a:gd name="connsiteY4" fmla="*/ 0 h 379767"/>
              <a:gd name="connsiteX0" fmla="*/ 394513 w 421929"/>
              <a:gd name="connsiteY0" fmla="*/ 0 h 379767"/>
              <a:gd name="connsiteX1" fmla="*/ 421929 w 421929"/>
              <a:gd name="connsiteY1" fmla="*/ 3034 h 379767"/>
              <a:gd name="connsiteX2" fmla="*/ 421928 w 421929"/>
              <a:gd name="connsiteY2" fmla="*/ 379767 h 379767"/>
              <a:gd name="connsiteX3" fmla="*/ 0 w 421929"/>
              <a:gd name="connsiteY3" fmla="*/ 379767 h 379767"/>
              <a:gd name="connsiteX4" fmla="*/ 394513 w 421929"/>
              <a:gd name="connsiteY4" fmla="*/ 0 h 379767"/>
              <a:gd name="connsiteX0" fmla="*/ 385859 w 413275"/>
              <a:gd name="connsiteY0" fmla="*/ 0 h 379767"/>
              <a:gd name="connsiteX1" fmla="*/ 413275 w 413275"/>
              <a:gd name="connsiteY1" fmla="*/ 3034 h 379767"/>
              <a:gd name="connsiteX2" fmla="*/ 413274 w 413275"/>
              <a:gd name="connsiteY2" fmla="*/ 379767 h 379767"/>
              <a:gd name="connsiteX3" fmla="*/ 0 w 413275"/>
              <a:gd name="connsiteY3" fmla="*/ 379767 h 379767"/>
              <a:gd name="connsiteX4" fmla="*/ 385859 w 413275"/>
              <a:gd name="connsiteY4" fmla="*/ 0 h 379767"/>
              <a:gd name="connsiteX0" fmla="*/ 382974 w 413275"/>
              <a:gd name="connsiteY0" fmla="*/ 0 h 385536"/>
              <a:gd name="connsiteX1" fmla="*/ 413275 w 413275"/>
              <a:gd name="connsiteY1" fmla="*/ 8803 h 385536"/>
              <a:gd name="connsiteX2" fmla="*/ 413274 w 413275"/>
              <a:gd name="connsiteY2" fmla="*/ 385536 h 385536"/>
              <a:gd name="connsiteX3" fmla="*/ 0 w 413275"/>
              <a:gd name="connsiteY3" fmla="*/ 385536 h 385536"/>
              <a:gd name="connsiteX4" fmla="*/ 382974 w 413275"/>
              <a:gd name="connsiteY4" fmla="*/ 0 h 385536"/>
              <a:gd name="connsiteX0" fmla="*/ 382974 w 413275"/>
              <a:gd name="connsiteY0" fmla="*/ 0 h 385536"/>
              <a:gd name="connsiteX1" fmla="*/ 413275 w 413275"/>
              <a:gd name="connsiteY1" fmla="*/ 150 h 385536"/>
              <a:gd name="connsiteX2" fmla="*/ 413274 w 413275"/>
              <a:gd name="connsiteY2" fmla="*/ 385536 h 385536"/>
              <a:gd name="connsiteX3" fmla="*/ 0 w 413275"/>
              <a:gd name="connsiteY3" fmla="*/ 385536 h 385536"/>
              <a:gd name="connsiteX4" fmla="*/ 382974 w 413275"/>
              <a:gd name="connsiteY4" fmla="*/ 0 h 385536"/>
              <a:gd name="connsiteX0" fmla="*/ 388743 w 419044"/>
              <a:gd name="connsiteY0" fmla="*/ 0 h 385536"/>
              <a:gd name="connsiteX1" fmla="*/ 419044 w 419044"/>
              <a:gd name="connsiteY1" fmla="*/ 150 h 385536"/>
              <a:gd name="connsiteX2" fmla="*/ 419043 w 419044"/>
              <a:gd name="connsiteY2" fmla="*/ 385536 h 385536"/>
              <a:gd name="connsiteX3" fmla="*/ 0 w 419044"/>
              <a:gd name="connsiteY3" fmla="*/ 385536 h 385536"/>
              <a:gd name="connsiteX4" fmla="*/ 388743 w 419044"/>
              <a:gd name="connsiteY4" fmla="*/ 0 h 385536"/>
              <a:gd name="connsiteX0" fmla="*/ 29617 w 419044"/>
              <a:gd name="connsiteY0" fmla="*/ 345995 h 385386"/>
              <a:gd name="connsiteX1" fmla="*/ 419044 w 419044"/>
              <a:gd name="connsiteY1" fmla="*/ 0 h 385386"/>
              <a:gd name="connsiteX2" fmla="*/ 419043 w 419044"/>
              <a:gd name="connsiteY2" fmla="*/ 385386 h 385386"/>
              <a:gd name="connsiteX3" fmla="*/ 0 w 419044"/>
              <a:gd name="connsiteY3" fmla="*/ 385386 h 385386"/>
              <a:gd name="connsiteX4" fmla="*/ 29617 w 419044"/>
              <a:gd name="connsiteY4" fmla="*/ 345995 h 385386"/>
              <a:gd name="connsiteX0" fmla="*/ 29617 w 419044"/>
              <a:gd name="connsiteY0" fmla="*/ 383494 h 422885"/>
              <a:gd name="connsiteX1" fmla="*/ 419044 w 419044"/>
              <a:gd name="connsiteY1" fmla="*/ 0 h 422885"/>
              <a:gd name="connsiteX2" fmla="*/ 419043 w 419044"/>
              <a:gd name="connsiteY2" fmla="*/ 422885 h 422885"/>
              <a:gd name="connsiteX3" fmla="*/ 0 w 419044"/>
              <a:gd name="connsiteY3" fmla="*/ 422885 h 422885"/>
              <a:gd name="connsiteX4" fmla="*/ 29617 w 419044"/>
              <a:gd name="connsiteY4" fmla="*/ 383494 h 422885"/>
              <a:gd name="connsiteX0" fmla="*/ 12307 w 401734"/>
              <a:gd name="connsiteY0" fmla="*/ 383494 h 422888"/>
              <a:gd name="connsiteX1" fmla="*/ 401734 w 401734"/>
              <a:gd name="connsiteY1" fmla="*/ 0 h 422888"/>
              <a:gd name="connsiteX2" fmla="*/ 401733 w 401734"/>
              <a:gd name="connsiteY2" fmla="*/ 422885 h 422888"/>
              <a:gd name="connsiteX3" fmla="*/ 0 w 401734"/>
              <a:gd name="connsiteY3" fmla="*/ 422888 h 422888"/>
              <a:gd name="connsiteX4" fmla="*/ 12307 w 401734"/>
              <a:gd name="connsiteY4" fmla="*/ 383494 h 422888"/>
              <a:gd name="connsiteX0" fmla="*/ 0 w 406735"/>
              <a:gd name="connsiteY0" fmla="*/ 386379 h 422888"/>
              <a:gd name="connsiteX1" fmla="*/ 406735 w 406735"/>
              <a:gd name="connsiteY1" fmla="*/ 0 h 422888"/>
              <a:gd name="connsiteX2" fmla="*/ 406734 w 406735"/>
              <a:gd name="connsiteY2" fmla="*/ 422885 h 422888"/>
              <a:gd name="connsiteX3" fmla="*/ 5001 w 406735"/>
              <a:gd name="connsiteY3" fmla="*/ 422888 h 422888"/>
              <a:gd name="connsiteX4" fmla="*/ 0 w 406735"/>
              <a:gd name="connsiteY4" fmla="*/ 386379 h 422888"/>
              <a:gd name="connsiteX0" fmla="*/ 6540 w 401734"/>
              <a:gd name="connsiteY0" fmla="*/ 386379 h 422888"/>
              <a:gd name="connsiteX1" fmla="*/ 401734 w 401734"/>
              <a:gd name="connsiteY1" fmla="*/ 0 h 422888"/>
              <a:gd name="connsiteX2" fmla="*/ 401733 w 401734"/>
              <a:gd name="connsiteY2" fmla="*/ 422885 h 422888"/>
              <a:gd name="connsiteX3" fmla="*/ 0 w 401734"/>
              <a:gd name="connsiteY3" fmla="*/ 422888 h 422888"/>
              <a:gd name="connsiteX4" fmla="*/ 6540 w 401734"/>
              <a:gd name="connsiteY4" fmla="*/ 386379 h 422888"/>
              <a:gd name="connsiteX0" fmla="*/ 12309 w 401734"/>
              <a:gd name="connsiteY0" fmla="*/ 371956 h 422888"/>
              <a:gd name="connsiteX1" fmla="*/ 401734 w 401734"/>
              <a:gd name="connsiteY1" fmla="*/ 0 h 422888"/>
              <a:gd name="connsiteX2" fmla="*/ 401733 w 401734"/>
              <a:gd name="connsiteY2" fmla="*/ 422885 h 422888"/>
              <a:gd name="connsiteX3" fmla="*/ 0 w 401734"/>
              <a:gd name="connsiteY3" fmla="*/ 422888 h 422888"/>
              <a:gd name="connsiteX4" fmla="*/ 12309 w 401734"/>
              <a:gd name="connsiteY4" fmla="*/ 371956 h 422888"/>
              <a:gd name="connsiteX0" fmla="*/ 20963 w 401734"/>
              <a:gd name="connsiteY0" fmla="*/ 377725 h 422888"/>
              <a:gd name="connsiteX1" fmla="*/ 401734 w 401734"/>
              <a:gd name="connsiteY1" fmla="*/ 0 h 422888"/>
              <a:gd name="connsiteX2" fmla="*/ 401733 w 401734"/>
              <a:gd name="connsiteY2" fmla="*/ 422885 h 422888"/>
              <a:gd name="connsiteX3" fmla="*/ 0 w 401734"/>
              <a:gd name="connsiteY3" fmla="*/ 422888 h 422888"/>
              <a:gd name="connsiteX4" fmla="*/ 20963 w 401734"/>
              <a:gd name="connsiteY4" fmla="*/ 377725 h 422888"/>
              <a:gd name="connsiteX0" fmla="*/ 771 w 401734"/>
              <a:gd name="connsiteY0" fmla="*/ 386379 h 422888"/>
              <a:gd name="connsiteX1" fmla="*/ 401734 w 401734"/>
              <a:gd name="connsiteY1" fmla="*/ 0 h 422888"/>
              <a:gd name="connsiteX2" fmla="*/ 401733 w 401734"/>
              <a:gd name="connsiteY2" fmla="*/ 422885 h 422888"/>
              <a:gd name="connsiteX3" fmla="*/ 0 w 401734"/>
              <a:gd name="connsiteY3" fmla="*/ 422888 h 422888"/>
              <a:gd name="connsiteX4" fmla="*/ 771 w 401734"/>
              <a:gd name="connsiteY4" fmla="*/ 386379 h 422888"/>
              <a:gd name="connsiteX0" fmla="*/ 771 w 401734"/>
              <a:gd name="connsiteY0" fmla="*/ 380610 h 422888"/>
              <a:gd name="connsiteX1" fmla="*/ 401734 w 401734"/>
              <a:gd name="connsiteY1" fmla="*/ 0 h 422888"/>
              <a:gd name="connsiteX2" fmla="*/ 401733 w 401734"/>
              <a:gd name="connsiteY2" fmla="*/ 422885 h 422888"/>
              <a:gd name="connsiteX3" fmla="*/ 0 w 401734"/>
              <a:gd name="connsiteY3" fmla="*/ 422888 h 422888"/>
              <a:gd name="connsiteX4" fmla="*/ 771 w 401734"/>
              <a:gd name="connsiteY4" fmla="*/ 380610 h 422888"/>
              <a:gd name="connsiteX0" fmla="*/ 0 w 412501"/>
              <a:gd name="connsiteY0" fmla="*/ 383494 h 422888"/>
              <a:gd name="connsiteX1" fmla="*/ 412501 w 412501"/>
              <a:gd name="connsiteY1" fmla="*/ 0 h 422888"/>
              <a:gd name="connsiteX2" fmla="*/ 412500 w 412501"/>
              <a:gd name="connsiteY2" fmla="*/ 422885 h 422888"/>
              <a:gd name="connsiteX3" fmla="*/ 10767 w 412501"/>
              <a:gd name="connsiteY3" fmla="*/ 422888 h 422888"/>
              <a:gd name="connsiteX4" fmla="*/ 0 w 412501"/>
              <a:gd name="connsiteY4" fmla="*/ 383494 h 422888"/>
              <a:gd name="connsiteX0" fmla="*/ 124808 w 537309"/>
              <a:gd name="connsiteY0" fmla="*/ 383494 h 422887"/>
              <a:gd name="connsiteX1" fmla="*/ 537309 w 537309"/>
              <a:gd name="connsiteY1" fmla="*/ 0 h 422887"/>
              <a:gd name="connsiteX2" fmla="*/ 537308 w 537309"/>
              <a:gd name="connsiteY2" fmla="*/ 422885 h 422887"/>
              <a:gd name="connsiteX3" fmla="*/ 0 w 537309"/>
              <a:gd name="connsiteY3" fmla="*/ 422887 h 422887"/>
              <a:gd name="connsiteX4" fmla="*/ 124808 w 537309"/>
              <a:gd name="connsiteY4" fmla="*/ 383494 h 422887"/>
              <a:gd name="connsiteX0" fmla="*/ 147884 w 537309"/>
              <a:gd name="connsiteY0" fmla="*/ 383494 h 422887"/>
              <a:gd name="connsiteX1" fmla="*/ 537309 w 537309"/>
              <a:gd name="connsiteY1" fmla="*/ 0 h 422887"/>
              <a:gd name="connsiteX2" fmla="*/ 537308 w 537309"/>
              <a:gd name="connsiteY2" fmla="*/ 422885 h 422887"/>
              <a:gd name="connsiteX3" fmla="*/ 0 w 537309"/>
              <a:gd name="connsiteY3" fmla="*/ 422887 h 422887"/>
              <a:gd name="connsiteX4" fmla="*/ 147884 w 537309"/>
              <a:gd name="connsiteY4" fmla="*/ 383494 h 422887"/>
              <a:gd name="connsiteX0" fmla="*/ 3657 w 393082"/>
              <a:gd name="connsiteY0" fmla="*/ 383494 h 422885"/>
              <a:gd name="connsiteX1" fmla="*/ 393082 w 393082"/>
              <a:gd name="connsiteY1" fmla="*/ 0 h 422885"/>
              <a:gd name="connsiteX2" fmla="*/ 393081 w 393082"/>
              <a:gd name="connsiteY2" fmla="*/ 422885 h 422885"/>
              <a:gd name="connsiteX3" fmla="*/ 0 w 393082"/>
              <a:gd name="connsiteY3" fmla="*/ 422885 h 422885"/>
              <a:gd name="connsiteX4" fmla="*/ 3657 w 393082"/>
              <a:gd name="connsiteY4" fmla="*/ 383494 h 422885"/>
              <a:gd name="connsiteX0" fmla="*/ 10801 w 393082"/>
              <a:gd name="connsiteY0" fmla="*/ 385821 h 422885"/>
              <a:gd name="connsiteX1" fmla="*/ 393082 w 393082"/>
              <a:gd name="connsiteY1" fmla="*/ 0 h 422885"/>
              <a:gd name="connsiteX2" fmla="*/ 393081 w 393082"/>
              <a:gd name="connsiteY2" fmla="*/ 422885 h 422885"/>
              <a:gd name="connsiteX3" fmla="*/ 0 w 393082"/>
              <a:gd name="connsiteY3" fmla="*/ 422885 h 422885"/>
              <a:gd name="connsiteX4" fmla="*/ 10801 w 393082"/>
              <a:gd name="connsiteY4" fmla="*/ 385821 h 422885"/>
              <a:gd name="connsiteX0" fmla="*/ 10801 w 393081"/>
              <a:gd name="connsiteY0" fmla="*/ 376512 h 413576"/>
              <a:gd name="connsiteX1" fmla="*/ 393080 w 393081"/>
              <a:gd name="connsiteY1" fmla="*/ 0 h 413576"/>
              <a:gd name="connsiteX2" fmla="*/ 393081 w 393081"/>
              <a:gd name="connsiteY2" fmla="*/ 413576 h 413576"/>
              <a:gd name="connsiteX3" fmla="*/ 0 w 393081"/>
              <a:gd name="connsiteY3" fmla="*/ 413576 h 413576"/>
              <a:gd name="connsiteX4" fmla="*/ 10801 w 393081"/>
              <a:gd name="connsiteY4" fmla="*/ 376512 h 413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1" h="413576">
                <a:moveTo>
                  <a:pt x="10801" y="376512"/>
                </a:moveTo>
                <a:lnTo>
                  <a:pt x="393080" y="0"/>
                </a:lnTo>
                <a:cubicBezTo>
                  <a:pt x="393080" y="96317"/>
                  <a:pt x="393081" y="317259"/>
                  <a:pt x="393081" y="413576"/>
                </a:cubicBezTo>
                <a:lnTo>
                  <a:pt x="0" y="413576"/>
                </a:lnTo>
                <a:lnTo>
                  <a:pt x="10801" y="376512"/>
                </a:lnTo>
                <a:close/>
              </a:path>
            </a:pathLst>
          </a:custGeom>
          <a:solidFill>
            <a:srgbClr val="3B6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TextBox 15"/>
          <p:cNvSpPr txBox="1"/>
          <p:nvPr/>
        </p:nvSpPr>
        <p:spPr>
          <a:xfrm>
            <a:off x="838200" y="6488497"/>
            <a:ext cx="7924800" cy="369332"/>
          </a:xfrm>
          <a:prstGeom prst="rect">
            <a:avLst/>
          </a:prstGeom>
          <a:noFill/>
        </p:spPr>
        <p:txBody>
          <a:bodyPr wrap="square" rtlCol="0">
            <a:noAutofit/>
          </a:bodyPr>
          <a:lstStyle/>
          <a:p>
            <a:pPr algn="ctr"/>
            <a:r>
              <a:rPr lang="tr-TR" sz="1600" kern="0" spc="900" dirty="0" smtClean="0">
                <a:solidFill>
                  <a:schemeClr val="bg1">
                    <a:lumMod val="95000"/>
                  </a:schemeClr>
                </a:solidFill>
              </a:rPr>
              <a:t>Department</a:t>
            </a:r>
            <a:r>
              <a:rPr lang="tr-TR" sz="1600" kern="0" spc="900" baseline="0" dirty="0" smtClean="0">
                <a:solidFill>
                  <a:schemeClr val="bg1">
                    <a:lumMod val="95000"/>
                  </a:schemeClr>
                </a:solidFill>
              </a:rPr>
              <a:t> of Computer Engineering</a:t>
            </a:r>
            <a:endParaRPr lang="tr-TR" sz="1600" kern="0" spc="900" dirty="0">
              <a:solidFill>
                <a:schemeClr val="bg1">
                  <a:lumMod val="95000"/>
                </a:schemeClr>
              </a:solidFill>
            </a:endParaRPr>
          </a:p>
        </p:txBody>
      </p:sp>
      <p:sp>
        <p:nvSpPr>
          <p:cNvPr id="18" name="TextBox 17"/>
          <p:cNvSpPr txBox="1"/>
          <p:nvPr/>
        </p:nvSpPr>
        <p:spPr>
          <a:xfrm>
            <a:off x="597725" y="0"/>
            <a:ext cx="7394369" cy="380009"/>
          </a:xfrm>
          <a:prstGeom prst="rect">
            <a:avLst/>
          </a:prstGeom>
          <a:noFill/>
        </p:spPr>
        <p:txBody>
          <a:bodyPr wrap="square" rtlCol="0">
            <a:noAutofit/>
          </a:bodyPr>
          <a:lstStyle/>
          <a:p>
            <a:pPr algn="ctr"/>
            <a:r>
              <a:rPr lang="tr-TR" sz="1600" kern="0" spc="1500" dirty="0" smtClean="0">
                <a:solidFill>
                  <a:schemeClr val="bg1">
                    <a:lumMod val="95000"/>
                  </a:schemeClr>
                </a:solidFill>
              </a:rPr>
              <a:t>Dokuz Eylül</a:t>
            </a:r>
            <a:r>
              <a:rPr lang="tr-TR" sz="1600" kern="0" spc="1500" baseline="0" dirty="0" smtClean="0">
                <a:solidFill>
                  <a:schemeClr val="bg1">
                    <a:lumMod val="95000"/>
                  </a:schemeClr>
                </a:solidFill>
              </a:rPr>
              <a:t> University</a:t>
            </a:r>
            <a:endParaRPr lang="tr-TR" sz="1600" kern="0" spc="1500" dirty="0">
              <a:solidFill>
                <a:schemeClr val="bg1">
                  <a:lumMod val="95000"/>
                </a:schemeClr>
              </a:solidFill>
            </a:endParaRPr>
          </a:p>
        </p:txBody>
      </p:sp>
      <p:sp>
        <p:nvSpPr>
          <p:cNvPr id="17" name="Slide Number Placeholder 5"/>
          <p:cNvSpPr>
            <a:spLocks noGrp="1"/>
          </p:cNvSpPr>
          <p:nvPr>
            <p:ph type="sldNum" sz="quarter" idx="4"/>
          </p:nvPr>
        </p:nvSpPr>
        <p:spPr>
          <a:xfrm>
            <a:off x="8667750" y="6492875"/>
            <a:ext cx="476250" cy="365125"/>
          </a:xfrm>
          <a:prstGeom prst="rect">
            <a:avLst/>
          </a:prstGeom>
        </p:spPr>
        <p:txBody>
          <a:bodyPr/>
          <a:lstStyle>
            <a:lvl1pPr>
              <a:defRPr b="1">
                <a:solidFill>
                  <a:srgbClr val="FF0000"/>
                </a:solidFill>
              </a:defRPr>
            </a:lvl1pPr>
          </a:lstStyle>
          <a:p>
            <a:pPr>
              <a:defRPr/>
            </a:pPr>
            <a:fld id="{7F825129-B5DA-4CB1-AE0E-DFE09C7D7E11}" type="slidenum">
              <a:rPr lang="en-US" smtClean="0"/>
              <a:pPr>
                <a:defRPr/>
              </a:pPr>
              <a:t>‹#›</a:t>
            </a:fld>
            <a:endParaRPr lang="en-US"/>
          </a:p>
        </p:txBody>
      </p:sp>
      <p:pic>
        <p:nvPicPr>
          <p:cNvPr id="19461" name="Picture 5" descr="C:\Users\Adil\Pictures\köşe.png"/>
          <p:cNvPicPr>
            <a:picLocks noChangeAspect="1" noChangeArrowheads="1"/>
          </p:cNvPicPr>
          <p:nvPr/>
        </p:nvPicPr>
        <p:blipFill>
          <a:blip r:embed="rId14" cstate="print"/>
          <a:srcRect/>
          <a:stretch>
            <a:fillRect/>
          </a:stretch>
        </p:blipFill>
        <p:spPr bwMode="auto">
          <a:xfrm>
            <a:off x="8078345" y="1"/>
            <a:ext cx="1065654" cy="914400"/>
          </a:xfrm>
          <a:prstGeom prst="rect">
            <a:avLst/>
          </a:prstGeom>
          <a:noFill/>
        </p:spPr>
      </p:pic>
      <p:sp>
        <p:nvSpPr>
          <p:cNvPr id="2" name="Title Placeholder 1"/>
          <p:cNvSpPr>
            <a:spLocks noGrp="1"/>
          </p:cNvSpPr>
          <p:nvPr>
            <p:ph type="title"/>
          </p:nvPr>
        </p:nvSpPr>
        <p:spPr>
          <a:xfrm>
            <a:off x="468086" y="381000"/>
            <a:ext cx="8229600" cy="116279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txStyles>
    <p:titleStyle>
      <a:lvl1pPr algn="ctr" defTabSz="914400" rtl="0" eaLnBrk="1" latinLnBrk="0" hangingPunct="1">
        <a:spcBef>
          <a:spcPct val="0"/>
        </a:spcBef>
        <a:buNone/>
        <a:defRPr sz="4000" kern="1200">
          <a:solidFill>
            <a:srgbClr val="FF0000"/>
          </a:solidFill>
          <a:latin typeface="Aharoni" pitchFamily="2" charset="-79"/>
          <a:ea typeface="+mj-ea"/>
          <a:cs typeface="Aharoni" pitchFamily="2" charset="-79"/>
        </a:defRPr>
      </a:lvl1pPr>
    </p:titleStyle>
    <p:bodyStyle>
      <a:lvl1pPr marL="342900" indent="-342900" algn="l" defTabSz="914400" rtl="0" eaLnBrk="1" latinLnBrk="0" hangingPunct="1">
        <a:spcBef>
          <a:spcPct val="20000"/>
        </a:spcBef>
        <a:buClr>
          <a:schemeClr val="accent6">
            <a:lumMod val="75000"/>
          </a:schemeClr>
        </a:buClr>
        <a:buFont typeface="Wingdings" charset="2"/>
        <a:buChar char="u"/>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accent6">
            <a:lumMod val="75000"/>
          </a:schemeClr>
        </a:buClr>
        <a:buFont typeface="Wingdings" charset="2"/>
        <a:buChar char="u"/>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accent6">
            <a:lumMod val="75000"/>
          </a:schemeClr>
        </a:buClr>
        <a:buFont typeface="Wingdings" charset="2"/>
        <a:buChar char="u"/>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6">
            <a:lumMod val="75000"/>
          </a:schemeClr>
        </a:buClr>
        <a:buFont typeface="Wingdings" charset="2"/>
        <a:buChar char="u"/>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accent6">
            <a:lumMod val="75000"/>
          </a:schemeClr>
        </a:buClr>
        <a:buFont typeface="Wingdings" charset="2"/>
        <a:buChar char="u"/>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 Id="rId3" Type="http://schemas.openxmlformats.org/officeDocument/2006/relationships/image" Target="../media/image13.emf"/></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6.xml"/><Relationship Id="rId2"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3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 Id="rId3" Type="http://schemas.openxmlformats.org/officeDocument/2006/relationships/image" Target="../media/image3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gif"/><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295400" y="3048000"/>
            <a:ext cx="7162800" cy="1066800"/>
          </a:xfrm>
        </p:spPr>
        <p:txBody>
          <a:bodyPr vert="horz" wrap="square" lIns="91440" tIns="45720" rIns="91440" bIns="45720" numCol="1" anchorCtr="0" compatLnSpc="1">
            <a:prstTxWarp prst="textNoShape">
              <a:avLst/>
            </a:prstTxWarp>
            <a:normAutofit/>
          </a:bodyPr>
          <a:lstStyle/>
          <a:p>
            <a:pPr eaLnBrk="1" hangingPunct="1"/>
            <a:r>
              <a:rPr lang="tr-TR" sz="3200" b="1" dirty="0" err="1">
                <a:effectLst>
                  <a:outerShdw blurRad="38100" dist="38100" dir="2700000" algn="tl">
                    <a:srgbClr val="DDDDDD"/>
                  </a:outerShdw>
                </a:effectLst>
                <a:latin typeface="Gill Sans MT" charset="0"/>
              </a:rPr>
              <a:t>Lecture</a:t>
            </a:r>
            <a:r>
              <a:rPr lang="tr-TR" sz="3200" b="1" dirty="0">
                <a:effectLst>
                  <a:outerShdw blurRad="38100" dist="38100" dir="2700000" algn="tl">
                    <a:srgbClr val="DDDDDD"/>
                  </a:outerShdw>
                </a:effectLst>
                <a:latin typeface="Gill Sans MT" charset="0"/>
              </a:rPr>
              <a:t> </a:t>
            </a:r>
            <a:r>
              <a:rPr lang="tr-TR" sz="3200" b="1" dirty="0" smtClean="0">
                <a:effectLst>
                  <a:outerShdw blurRad="38100" dist="38100" dir="2700000" algn="tl">
                    <a:srgbClr val="DDDDDD"/>
                  </a:outerShdw>
                </a:effectLst>
                <a:latin typeface="Gill Sans MT" charset="0"/>
              </a:rPr>
              <a:t>#13</a:t>
            </a:r>
            <a:r>
              <a:rPr lang="tr-TR" sz="3200" b="0" dirty="0" smtClean="0">
                <a:effectLst>
                  <a:outerShdw blurRad="38100" dist="38100" dir="2700000" algn="tl">
                    <a:srgbClr val="DDDDDD"/>
                  </a:outerShdw>
                </a:effectLst>
                <a:latin typeface="Gill Sans MT" charset="0"/>
              </a:rPr>
              <a:t>: </a:t>
            </a:r>
            <a:r>
              <a:rPr lang="tr-TR" sz="3200" b="0" dirty="0" err="1" smtClean="0">
                <a:effectLst>
                  <a:outerShdw blurRad="38100" dist="38100" dir="2700000" algn="tl">
                    <a:srgbClr val="DDDDDD"/>
                  </a:outerShdw>
                </a:effectLst>
                <a:latin typeface="Gill Sans MT" charset="0"/>
              </a:rPr>
              <a:t>Introduction</a:t>
            </a:r>
            <a:r>
              <a:rPr lang="tr-TR" sz="3200" b="0" dirty="0" smtClean="0">
                <a:effectLst>
                  <a:outerShdw blurRad="38100" dist="38100" dir="2700000" algn="tl">
                    <a:srgbClr val="DDDDDD"/>
                  </a:outerShdw>
                </a:effectLst>
                <a:latin typeface="Gill Sans MT" charset="0"/>
              </a:rPr>
              <a:t> </a:t>
            </a:r>
            <a:r>
              <a:rPr lang="tr-TR" sz="3200" b="0" dirty="0" err="1" smtClean="0">
                <a:effectLst>
                  <a:outerShdw blurRad="38100" dist="38100" dir="2700000" algn="tl">
                    <a:srgbClr val="DDDDDD"/>
                  </a:outerShdw>
                </a:effectLst>
                <a:latin typeface="Gill Sans MT" charset="0"/>
              </a:rPr>
              <a:t>to</a:t>
            </a:r>
            <a:r>
              <a:rPr lang="tr-TR" sz="3200" b="0" dirty="0" smtClean="0">
                <a:effectLst>
                  <a:outerShdw blurRad="38100" dist="38100" dir="2700000" algn="tl">
                    <a:srgbClr val="DDDDDD"/>
                  </a:outerShdw>
                </a:effectLst>
                <a:latin typeface="Gill Sans MT" charset="0"/>
              </a:rPr>
              <a:t> DBMS</a:t>
            </a:r>
            <a:endParaRPr lang="en-US" sz="3200" dirty="0">
              <a:effectLst>
                <a:outerShdw blurRad="38100" dist="38100" dir="2700000" algn="tl">
                  <a:srgbClr val="DDDDDD"/>
                </a:outerShdw>
              </a:effectLst>
              <a:latin typeface="Gill Sans MT" charset="0"/>
            </a:endParaRPr>
          </a:p>
        </p:txBody>
      </p:sp>
      <p:sp>
        <p:nvSpPr>
          <p:cNvPr id="4099" name="Rectangle 3"/>
          <p:cNvSpPr>
            <a:spLocks noGrp="1" noChangeArrowheads="1"/>
          </p:cNvSpPr>
          <p:nvPr>
            <p:ph type="subTitle" idx="1"/>
          </p:nvPr>
        </p:nvSpPr>
        <p:spPr>
          <a:xfrm>
            <a:off x="1295400" y="5181600"/>
            <a:ext cx="7407275" cy="990600"/>
          </a:xfrm>
        </p:spPr>
        <p:txBody>
          <a:bodyPr anchor="ctr">
            <a:normAutofit/>
          </a:bodyPr>
          <a:lstStyle/>
          <a:p>
            <a:pPr eaLnBrk="1" fontAlgn="auto" hangingPunct="1">
              <a:lnSpc>
                <a:spcPct val="90000"/>
              </a:lnSpc>
              <a:spcAft>
                <a:spcPts val="0"/>
              </a:spcAft>
              <a:buFont typeface="Wingdings 2"/>
              <a:buNone/>
              <a:defRPr/>
            </a:pPr>
            <a:r>
              <a:rPr lang="tr-TR" dirty="0" err="1" smtClean="0">
                <a:latin typeface="Mistral"/>
                <a:ea typeface="+mn-ea"/>
                <a:cs typeface="Mistral"/>
              </a:rPr>
              <a:t>Dr.Adil</a:t>
            </a:r>
            <a:r>
              <a:rPr lang="tr-TR" dirty="0" smtClean="0">
                <a:latin typeface="Mistral"/>
                <a:ea typeface="+mn-ea"/>
                <a:cs typeface="Mistral"/>
              </a:rPr>
              <a:t> Alpkocak</a:t>
            </a:r>
            <a:endParaRPr lang="tr-TR" dirty="0">
              <a:latin typeface="Mistral"/>
              <a:ea typeface="+mn-ea"/>
              <a:cs typeface="Mistral"/>
            </a:endParaRPr>
          </a:p>
        </p:txBody>
      </p:sp>
      <p:sp>
        <p:nvSpPr>
          <p:cNvPr id="7" name="Title 1"/>
          <p:cNvSpPr txBox="1">
            <a:spLocks/>
          </p:cNvSpPr>
          <p:nvPr/>
        </p:nvSpPr>
        <p:spPr>
          <a:xfrm>
            <a:off x="1066800" y="609600"/>
            <a:ext cx="7407275" cy="1676400"/>
          </a:xfrm>
          <a:prstGeom prst="rect">
            <a:avLst/>
          </a:prstGeom>
        </p:spPr>
        <p:txBody>
          <a:bodyPr anchor="b">
            <a:norm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90000"/>
              </a:lnSpc>
            </a:pPr>
            <a:r>
              <a:rPr lang="tr-TR" sz="3600" b="1" dirty="0">
                <a:effectLst>
                  <a:outerShdw blurRad="38100" dist="38100" dir="2700000" algn="tl">
                    <a:srgbClr val="DDDDDD"/>
                  </a:outerShdw>
                </a:effectLst>
                <a:latin typeface="Gill Sans MT" charset="0"/>
              </a:rPr>
              <a:t>CME2002</a:t>
            </a:r>
            <a:r>
              <a:rPr lang="tr-TR" sz="3600" dirty="0">
                <a:effectLst>
                  <a:outerShdw blurRad="38100" dist="38100" dir="2700000" algn="tl">
                    <a:srgbClr val="DDDDDD"/>
                  </a:outerShdw>
                </a:effectLst>
                <a:latin typeface="Gill Sans MT" charset="0"/>
              </a:rPr>
              <a:t>  </a:t>
            </a:r>
            <a:br>
              <a:rPr lang="tr-TR" sz="3600" dirty="0">
                <a:effectLst>
                  <a:outerShdw blurRad="38100" dist="38100" dir="2700000" algn="tl">
                    <a:srgbClr val="DDDDDD"/>
                  </a:outerShdw>
                </a:effectLst>
                <a:latin typeface="Gill Sans MT" charset="0"/>
              </a:rPr>
            </a:br>
            <a:r>
              <a:rPr lang="tr-TR" sz="3600" dirty="0">
                <a:effectLst>
                  <a:outerShdw blurRad="38100" dist="38100" dir="2700000" algn="tl">
                    <a:srgbClr val="DDDDDD"/>
                  </a:outerShdw>
                </a:effectLst>
                <a:latin typeface="Gill Sans MT" charset="0"/>
              </a:rPr>
              <a:t>Data </a:t>
            </a:r>
            <a:r>
              <a:rPr lang="tr-TR" sz="3600" dirty="0" err="1">
                <a:effectLst>
                  <a:outerShdw blurRad="38100" dist="38100" dir="2700000" algn="tl">
                    <a:srgbClr val="DDDDDD"/>
                  </a:outerShdw>
                </a:effectLst>
                <a:latin typeface="Gill Sans MT" charset="0"/>
              </a:rPr>
              <a:t>Organization</a:t>
            </a:r>
            <a:r>
              <a:rPr lang="tr-TR" sz="3600" dirty="0">
                <a:effectLst>
                  <a:outerShdw blurRad="38100" dist="38100" dir="2700000" algn="tl">
                    <a:srgbClr val="DDDDDD"/>
                  </a:outerShdw>
                </a:effectLst>
                <a:latin typeface="Gill Sans MT" charset="0"/>
              </a:rPr>
              <a:t> </a:t>
            </a:r>
            <a:r>
              <a:rPr lang="tr-TR" sz="3600" dirty="0" err="1">
                <a:effectLst>
                  <a:outerShdw blurRad="38100" dist="38100" dir="2700000" algn="tl">
                    <a:srgbClr val="DDDDDD"/>
                  </a:outerShdw>
                </a:effectLst>
                <a:latin typeface="Gill Sans MT" charset="0"/>
              </a:rPr>
              <a:t>and</a:t>
            </a:r>
            <a:r>
              <a:rPr lang="tr-TR" sz="3600" dirty="0">
                <a:effectLst>
                  <a:outerShdw blurRad="38100" dist="38100" dir="2700000" algn="tl">
                    <a:srgbClr val="DDDDDD"/>
                  </a:outerShdw>
                </a:effectLst>
                <a:latin typeface="Gill Sans MT" charset="0"/>
              </a:rPr>
              <a:t> Management</a:t>
            </a:r>
            <a:br>
              <a:rPr lang="tr-TR" sz="3600" dirty="0">
                <a:effectLst>
                  <a:outerShdw blurRad="38100" dist="38100" dir="2700000" algn="tl">
                    <a:srgbClr val="DDDDDD"/>
                  </a:outerShdw>
                </a:effectLst>
                <a:latin typeface="Gill Sans MT" charset="0"/>
              </a:rPr>
            </a:br>
            <a:endParaRPr lang="tr-TR" sz="3600" dirty="0">
              <a:effectLst>
                <a:outerShdw blurRad="38100" dist="38100" dir="2700000" algn="tl">
                  <a:srgbClr val="DDDDDD"/>
                </a:outerShdw>
              </a:effectLst>
              <a:latin typeface="Gill Sans MT" charset="0"/>
            </a:endParaRPr>
          </a:p>
        </p:txBody>
      </p:sp>
    </p:spTree>
    <p:extLst>
      <p:ext uri="{BB962C8B-B14F-4D97-AF65-F5344CB8AC3E}">
        <p14:creationId xmlns:p14="http://schemas.microsoft.com/office/powerpoint/2010/main" val="7083684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z="3200"/>
              <a:t>Data Types</a:t>
            </a:r>
          </a:p>
        </p:txBody>
      </p:sp>
      <p:sp>
        <p:nvSpPr>
          <p:cNvPr id="24579" name="Rectangle 3"/>
          <p:cNvSpPr>
            <a:spLocks noGrp="1" noChangeArrowheads="1"/>
          </p:cNvSpPr>
          <p:nvPr>
            <p:ph type="body" idx="1"/>
          </p:nvPr>
        </p:nvSpPr>
        <p:spPr/>
        <p:txBody>
          <a:bodyPr/>
          <a:lstStyle/>
          <a:p>
            <a:r>
              <a:rPr lang="en-US"/>
              <a:t>Relational database systems support a variety of data types including</a:t>
            </a:r>
          </a:p>
          <a:p>
            <a:pPr lvl="1"/>
            <a:r>
              <a:rPr lang="en-US"/>
              <a:t>Numerical</a:t>
            </a:r>
          </a:p>
          <a:p>
            <a:pPr lvl="2"/>
            <a:r>
              <a:rPr lang="en-US"/>
              <a:t>Integer</a:t>
            </a:r>
          </a:p>
          <a:p>
            <a:pPr lvl="2"/>
            <a:r>
              <a:rPr lang="en-US"/>
              <a:t>Float</a:t>
            </a:r>
          </a:p>
          <a:p>
            <a:pPr lvl="2"/>
            <a:r>
              <a:rPr lang="en-US"/>
              <a:t>Decimal</a:t>
            </a:r>
          </a:p>
          <a:p>
            <a:pPr lvl="1"/>
            <a:r>
              <a:rPr lang="en-US"/>
              <a:t>Character</a:t>
            </a:r>
          </a:p>
          <a:p>
            <a:pPr lvl="1"/>
            <a:r>
              <a:rPr lang="en-US"/>
              <a:t>Date </a:t>
            </a:r>
          </a:p>
          <a:p>
            <a:pPr lvl="1"/>
            <a:r>
              <a:rPr lang="en-US"/>
              <a:t>Currency</a:t>
            </a:r>
          </a:p>
          <a:p>
            <a:pPr lvl="1"/>
            <a:endParaRPr lang="en-US"/>
          </a:p>
        </p:txBody>
      </p:sp>
    </p:spTree>
    <p:extLst>
      <p:ext uri="{BB962C8B-B14F-4D97-AF65-F5344CB8AC3E}">
        <p14:creationId xmlns:p14="http://schemas.microsoft.com/office/powerpoint/2010/main" val="4146016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361422"/>
            <a:ext cx="8229600" cy="990600"/>
          </a:xfrm>
        </p:spPr>
        <p:txBody>
          <a:bodyPr/>
          <a:lstStyle/>
          <a:p>
            <a:r>
              <a:rPr lang="en-US" sz="3200" dirty="0"/>
              <a:t>Key Attributes</a:t>
            </a:r>
          </a:p>
        </p:txBody>
      </p:sp>
      <p:sp>
        <p:nvSpPr>
          <p:cNvPr id="14339" name="Rectangle 3"/>
          <p:cNvSpPr>
            <a:spLocks noGrp="1" noChangeArrowheads="1"/>
          </p:cNvSpPr>
          <p:nvPr>
            <p:ph type="body" idx="1"/>
          </p:nvPr>
        </p:nvSpPr>
        <p:spPr>
          <a:xfrm>
            <a:off x="457200" y="1219200"/>
            <a:ext cx="8229600" cy="4876800"/>
          </a:xfrm>
        </p:spPr>
        <p:txBody>
          <a:bodyPr/>
          <a:lstStyle/>
          <a:p>
            <a:pPr>
              <a:lnSpc>
                <a:spcPct val="90000"/>
              </a:lnSpc>
            </a:pPr>
            <a:r>
              <a:rPr lang="en-US" sz="2000" dirty="0"/>
              <a:t>The </a:t>
            </a:r>
            <a:r>
              <a:rPr lang="en-US" sz="2000" b="1" dirty="0"/>
              <a:t>primary key attribute</a:t>
            </a:r>
            <a:r>
              <a:rPr lang="en-US" sz="2000" dirty="0"/>
              <a:t> is one or more attributes that uniquely describe an entity</a:t>
            </a:r>
          </a:p>
          <a:p>
            <a:pPr lvl="1">
              <a:lnSpc>
                <a:spcPct val="90000"/>
              </a:lnSpc>
            </a:pPr>
            <a:r>
              <a:rPr lang="en-US" sz="1800" dirty="0"/>
              <a:t>Primary keys cannot have null value</a:t>
            </a:r>
          </a:p>
          <a:p>
            <a:pPr lvl="1">
              <a:lnSpc>
                <a:spcPct val="90000"/>
              </a:lnSpc>
            </a:pPr>
            <a:r>
              <a:rPr lang="en-US" sz="1800" dirty="0" err="1"/>
              <a:t>Vendor_ID</a:t>
            </a:r>
            <a:r>
              <a:rPr lang="en-US" sz="1800" dirty="0"/>
              <a:t> attribute is the primary key attribute in the VENDOR table</a:t>
            </a:r>
          </a:p>
          <a:p>
            <a:pPr>
              <a:lnSpc>
                <a:spcPct val="90000"/>
              </a:lnSpc>
            </a:pPr>
            <a:r>
              <a:rPr lang="en-US" sz="2000" dirty="0"/>
              <a:t>The attribute field that relates one or more entities in one table to another entity in another table is called a </a:t>
            </a:r>
            <a:r>
              <a:rPr lang="en-US" sz="2000" b="1" dirty="0"/>
              <a:t>foreign key</a:t>
            </a:r>
          </a:p>
          <a:p>
            <a:pPr lvl="1">
              <a:lnSpc>
                <a:spcPct val="90000"/>
              </a:lnSpc>
            </a:pPr>
            <a:r>
              <a:rPr lang="en-US" sz="1800" dirty="0"/>
              <a:t>A foreign key may have duplicates but must be related to a primary key in another table </a:t>
            </a:r>
            <a:r>
              <a:rPr lang="en-US" sz="1800" i="1" dirty="0"/>
              <a:t>(referential integrity)</a:t>
            </a:r>
          </a:p>
          <a:p>
            <a:pPr lvl="1">
              <a:lnSpc>
                <a:spcPct val="90000"/>
              </a:lnSpc>
            </a:pPr>
            <a:r>
              <a:rPr lang="en-US" sz="1800" dirty="0" err="1"/>
              <a:t>Vendor_ID</a:t>
            </a:r>
            <a:r>
              <a:rPr lang="en-US" sz="1800" dirty="0"/>
              <a:t> attribute in the PURCHASE_ORDER table is a foreign key relating tables VENDOR and PURCHASE_ORDER.</a:t>
            </a:r>
          </a:p>
          <a:p>
            <a:pPr>
              <a:lnSpc>
                <a:spcPct val="90000"/>
              </a:lnSpc>
            </a:pPr>
            <a:endParaRPr lang="en-US" sz="2000" dirty="0"/>
          </a:p>
        </p:txBody>
      </p:sp>
      <p:pic>
        <p:nvPicPr>
          <p:cNvPr id="4" name="Content Placeholder 3"/>
          <p:cNvPicPr>
            <a:picLocks noChangeAspect="1"/>
          </p:cNvPicPr>
          <p:nvPr/>
        </p:nvPicPr>
        <p:blipFill rotWithShape="1">
          <a:blip r:embed="rId2" cstate="screen">
            <a:extLst>
              <a:ext uri="{28A0092B-C50C-407E-A947-70E740481C1C}">
                <a14:useLocalDpi xmlns:a14="http://schemas.microsoft.com/office/drawing/2010/main"/>
              </a:ext>
            </a:extLst>
          </a:blip>
          <a:srcRect l="797" t="2045" r="9608" b="51660"/>
          <a:stretch/>
        </p:blipFill>
        <p:spPr>
          <a:xfrm>
            <a:off x="1007299" y="4191373"/>
            <a:ext cx="6079301" cy="2209427"/>
          </a:xfrm>
          <a:prstGeom prst="rect">
            <a:avLst/>
          </a:prstGeom>
        </p:spPr>
      </p:pic>
    </p:spTree>
    <p:extLst>
      <p:ext uri="{BB962C8B-B14F-4D97-AF65-F5344CB8AC3E}">
        <p14:creationId xmlns:p14="http://schemas.microsoft.com/office/powerpoint/2010/main" val="422748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SQL</a:t>
            </a:r>
            <a:endParaRPr lang="en-US" dirty="0"/>
          </a:p>
        </p:txBody>
      </p:sp>
      <p:sp>
        <p:nvSpPr>
          <p:cNvPr id="5" name="Text Placeholder 4"/>
          <p:cNvSpPr>
            <a:spLocks noGrp="1"/>
          </p:cNvSpPr>
          <p:nvPr>
            <p:ph type="body" idx="1"/>
          </p:nvPr>
        </p:nvSpPr>
        <p:spPr/>
        <p:txBody>
          <a:bodyPr/>
          <a:lstStyle/>
          <a:p>
            <a:r>
              <a:rPr lang="en-US" dirty="0" smtClean="0"/>
              <a:t>Structured Query Language</a:t>
            </a:r>
            <a:endParaRPr lang="en-US" dirty="0"/>
          </a:p>
        </p:txBody>
      </p:sp>
    </p:spTree>
    <p:extLst>
      <p:ext uri="{BB962C8B-B14F-4D97-AF65-F5344CB8AC3E}">
        <p14:creationId xmlns:p14="http://schemas.microsoft.com/office/powerpoint/2010/main" val="31762752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z="3200"/>
              <a:t>Structured Query Language (SQL)</a:t>
            </a:r>
          </a:p>
        </p:txBody>
      </p:sp>
      <p:sp>
        <p:nvSpPr>
          <p:cNvPr id="17411" name="Rectangle 3"/>
          <p:cNvSpPr>
            <a:spLocks noGrp="1" noChangeArrowheads="1"/>
          </p:cNvSpPr>
          <p:nvPr>
            <p:ph type="body" idx="1"/>
          </p:nvPr>
        </p:nvSpPr>
        <p:spPr/>
        <p:txBody>
          <a:bodyPr/>
          <a:lstStyle/>
          <a:p>
            <a:r>
              <a:rPr lang="en-US" sz="2400" dirty="0"/>
              <a:t>SQL is the standard language that describes basic keywords and their meaning for manipulating data in a database</a:t>
            </a:r>
          </a:p>
          <a:p>
            <a:endParaRPr lang="en-US" sz="2400" dirty="0"/>
          </a:p>
          <a:p>
            <a:r>
              <a:rPr lang="en-US" sz="2400" dirty="0"/>
              <a:t>SQL allows a user to</a:t>
            </a:r>
          </a:p>
          <a:p>
            <a:pPr lvl="1"/>
            <a:r>
              <a:rPr lang="en-US" sz="2000" dirty="0"/>
              <a:t>Create a database and its table structure</a:t>
            </a:r>
          </a:p>
          <a:p>
            <a:pPr lvl="1"/>
            <a:r>
              <a:rPr lang="en-US" sz="2000" dirty="0"/>
              <a:t>Manage data in a database</a:t>
            </a:r>
          </a:p>
          <a:p>
            <a:pPr lvl="1"/>
            <a:r>
              <a:rPr lang="en-US" sz="2000" dirty="0"/>
              <a:t>Summarize data in a useful </a:t>
            </a:r>
            <a:r>
              <a:rPr lang="en-US" sz="2000" dirty="0" smtClean="0"/>
              <a:t>manner</a:t>
            </a:r>
          </a:p>
          <a:p>
            <a:pPr lvl="1"/>
            <a:r>
              <a:rPr lang="en-US" dirty="0" smtClean="0"/>
              <a:t>Express </a:t>
            </a:r>
            <a:r>
              <a:rPr lang="en-US" dirty="0" smtClean="0">
                <a:solidFill>
                  <a:srgbClr val="FF0000"/>
                </a:solidFill>
              </a:rPr>
              <a:t>ad-hoc </a:t>
            </a:r>
            <a:r>
              <a:rPr lang="en-US" dirty="0" smtClean="0"/>
              <a:t>query</a:t>
            </a:r>
            <a:endParaRPr lang="en-US" sz="2000" dirty="0"/>
          </a:p>
          <a:p>
            <a:endParaRPr lang="en-US" sz="2400" dirty="0"/>
          </a:p>
        </p:txBody>
      </p:sp>
    </p:spTree>
    <p:extLst>
      <p:ext uri="{BB962C8B-B14F-4D97-AF65-F5344CB8AC3E}">
        <p14:creationId xmlns:p14="http://schemas.microsoft.com/office/powerpoint/2010/main" val="559127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DATABASE</a:t>
            </a:r>
            <a:endParaRPr lang="en-US" dirty="0"/>
          </a:p>
        </p:txBody>
      </p:sp>
      <p:sp>
        <p:nvSpPr>
          <p:cNvPr id="3" name="Content Placeholder 2"/>
          <p:cNvSpPr>
            <a:spLocks noGrp="1"/>
          </p:cNvSpPr>
          <p:nvPr>
            <p:ph idx="1"/>
          </p:nvPr>
        </p:nvSpPr>
        <p:spPr/>
        <p:txBody>
          <a:bodyPr>
            <a:normAutofit lnSpcReduction="10000"/>
          </a:bodyPr>
          <a:lstStyle/>
          <a:p>
            <a:r>
              <a:rPr lang="en-US" dirty="0"/>
              <a:t>The CREATE command keyword is used for creating databases and tables. The ANSI syntax for database creation is </a:t>
            </a:r>
          </a:p>
          <a:p>
            <a:r>
              <a:rPr lang="en-US" b="1" dirty="0"/>
              <a:t>CREATE DATABASE &lt;database name</a:t>
            </a:r>
            <a:r>
              <a:rPr lang="en-US" b="1" dirty="0" smtClean="0"/>
              <a:t>&gt;</a:t>
            </a:r>
          </a:p>
          <a:p>
            <a:endParaRPr lang="en-US" b="1" dirty="0" smtClean="0"/>
          </a:p>
          <a:p>
            <a:endParaRPr lang="en-US" b="1" dirty="0"/>
          </a:p>
          <a:p>
            <a:endParaRPr lang="en-US" b="1" dirty="0"/>
          </a:p>
          <a:p>
            <a:r>
              <a:rPr lang="en-US" sz="2000" dirty="0">
                <a:solidFill>
                  <a:srgbClr val="FF0000"/>
                </a:solidFill>
              </a:rPr>
              <a:t>Access RDBMS does not support the CREATE DATABASE </a:t>
            </a:r>
            <a:r>
              <a:rPr lang="en-US" sz="2000" dirty="0" smtClean="0">
                <a:solidFill>
                  <a:srgbClr val="FF0000"/>
                </a:solidFill>
              </a:rPr>
              <a:t>command</a:t>
            </a:r>
            <a:r>
              <a:rPr lang="en-US" sz="2000" dirty="0">
                <a:solidFill>
                  <a:srgbClr val="FF0000"/>
                </a:solidFill>
              </a:rPr>
              <a:t> </a:t>
            </a:r>
            <a:r>
              <a:rPr lang="en-US" sz="2000" dirty="0" smtClean="0">
                <a:solidFill>
                  <a:srgbClr val="FF0000"/>
                </a:solidFill>
              </a:rPr>
              <a:t>!!! </a:t>
            </a:r>
            <a:br>
              <a:rPr lang="en-US" sz="2000" dirty="0" smtClean="0">
                <a:solidFill>
                  <a:srgbClr val="FF0000"/>
                </a:solidFill>
              </a:rPr>
            </a:br>
            <a:r>
              <a:rPr lang="en-US" sz="2000" dirty="0" smtClean="0">
                <a:solidFill>
                  <a:srgbClr val="FF0000"/>
                </a:solidFill>
              </a:rPr>
              <a:t>Instead use window Menu to do this</a:t>
            </a:r>
            <a:endParaRPr lang="en-US" sz="2000" b="1" dirty="0">
              <a:solidFill>
                <a:srgbClr val="FF0000"/>
              </a:solidFill>
            </a:endParaRPr>
          </a:p>
          <a:p>
            <a:endParaRPr lang="en-US" dirty="0"/>
          </a:p>
          <a:p>
            <a:endParaRPr lang="en-US" dirty="0"/>
          </a:p>
        </p:txBody>
      </p:sp>
    </p:spTree>
    <p:extLst>
      <p:ext uri="{BB962C8B-B14F-4D97-AF65-F5344CB8AC3E}">
        <p14:creationId xmlns:p14="http://schemas.microsoft.com/office/powerpoint/2010/main" val="7308049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CREATE TABLE  </a:t>
            </a:r>
            <a:endParaRPr lang="en-US" dirty="0"/>
          </a:p>
        </p:txBody>
      </p:sp>
      <p:sp>
        <p:nvSpPr>
          <p:cNvPr id="5" name="Content Placeholder 4"/>
          <p:cNvSpPr>
            <a:spLocks noGrp="1"/>
          </p:cNvSpPr>
          <p:nvPr>
            <p:ph idx="1"/>
          </p:nvPr>
        </p:nvSpPr>
        <p:spPr>
          <a:xfrm>
            <a:off x="533400" y="1524000"/>
            <a:ext cx="8229600" cy="4681847"/>
          </a:xfrm>
        </p:spPr>
        <p:txBody>
          <a:bodyPr>
            <a:normAutofit lnSpcReduction="10000"/>
          </a:bodyPr>
          <a:lstStyle/>
          <a:p>
            <a:r>
              <a:rPr lang="en-US" dirty="0"/>
              <a:t>The syntax for creating a table within a database uses the CREATE keyword as follows: </a:t>
            </a:r>
            <a:endParaRPr lang="en-US" dirty="0" smtClean="0"/>
          </a:p>
          <a:p>
            <a:endParaRPr lang="en-US" dirty="0"/>
          </a:p>
          <a:p>
            <a:pPr marL="0" indent="0">
              <a:buNone/>
            </a:pPr>
            <a:r>
              <a:rPr lang="en-US" b="1" dirty="0"/>
              <a:t>CREATE TABLE &lt;table name&gt; </a:t>
            </a:r>
            <a:r>
              <a:rPr lang="en-US" b="1" dirty="0" smtClean="0"/>
              <a:t/>
            </a:r>
            <a:br>
              <a:rPr lang="en-US" b="1" dirty="0" smtClean="0"/>
            </a:br>
            <a:r>
              <a:rPr lang="en-US" b="1" dirty="0" smtClean="0"/>
              <a:t>(</a:t>
            </a:r>
            <a:r>
              <a:rPr lang="en-US" b="1" dirty="0"/>
              <a:t>&lt;[attribute1 name]&gt; &lt;data type&gt;, </a:t>
            </a:r>
            <a:r>
              <a:rPr lang="en-US" b="1" dirty="0" smtClean="0"/>
              <a:t/>
            </a:r>
            <a:br>
              <a:rPr lang="en-US" b="1" dirty="0" smtClean="0"/>
            </a:br>
            <a:r>
              <a:rPr lang="en-US" b="1" dirty="0" smtClean="0"/>
              <a:t>&lt;</a:t>
            </a:r>
            <a:r>
              <a:rPr lang="en-US" b="1" dirty="0"/>
              <a:t>[attribute2 name]&gt; &lt;data type&gt;, </a:t>
            </a:r>
            <a:r>
              <a:rPr lang="en-US" b="1" dirty="0" smtClean="0"/>
              <a:t/>
            </a:r>
            <a:br>
              <a:rPr lang="en-US" b="1" dirty="0" smtClean="0"/>
            </a:br>
            <a:r>
              <a:rPr lang="en-US" b="1" dirty="0" smtClean="0"/>
              <a:t>.</a:t>
            </a:r>
            <a:r>
              <a:rPr lang="en-US" b="1" dirty="0"/>
              <a:t>.. </a:t>
            </a:r>
            <a:r>
              <a:rPr lang="en-US" b="1" dirty="0" smtClean="0"/>
              <a:t> </a:t>
            </a:r>
          </a:p>
          <a:p>
            <a:pPr marL="0" indent="0">
              <a:buNone/>
            </a:pPr>
            <a:r>
              <a:rPr lang="en-US" b="1" dirty="0" smtClean="0"/>
              <a:t>&lt;</a:t>
            </a:r>
            <a:r>
              <a:rPr lang="en-US" b="1" dirty="0"/>
              <a:t>[</a:t>
            </a:r>
            <a:r>
              <a:rPr lang="en-US" b="1" dirty="0" err="1"/>
              <a:t>attributeN</a:t>
            </a:r>
            <a:r>
              <a:rPr lang="en-US" b="1" dirty="0"/>
              <a:t> name]&gt; &lt;data type&gt;); </a:t>
            </a:r>
            <a:endParaRPr lang="en-US" dirty="0"/>
          </a:p>
          <a:p>
            <a:endParaRPr lang="en-US" dirty="0"/>
          </a:p>
        </p:txBody>
      </p:sp>
    </p:spTree>
    <p:extLst>
      <p:ext uri="{BB962C8B-B14F-4D97-AF65-F5344CB8AC3E}">
        <p14:creationId xmlns:p14="http://schemas.microsoft.com/office/powerpoint/2010/main" val="176617057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695" y="889744"/>
            <a:ext cx="2501253" cy="1797378"/>
          </a:xfrm>
        </p:spPr>
        <p:txBody>
          <a:bodyPr>
            <a:normAutofit fontScale="90000"/>
          </a:bodyPr>
          <a:lstStyle/>
          <a:p>
            <a:r>
              <a:rPr lang="en-US" dirty="0" smtClean="0"/>
              <a:t>Creating PO Tables</a:t>
            </a:r>
            <a:endParaRPr lang="en-US" dirty="0"/>
          </a:p>
        </p:txBody>
      </p:sp>
      <p:pic>
        <p:nvPicPr>
          <p:cNvPr id="5" name="Content Placeholder 4"/>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823" r="1941"/>
          <a:stretch/>
        </p:blipFill>
        <p:spPr>
          <a:xfrm>
            <a:off x="2958453" y="577461"/>
            <a:ext cx="5833183" cy="6029707"/>
          </a:xfrm>
        </p:spPr>
      </p:pic>
    </p:spTree>
    <p:extLst>
      <p:ext uri="{BB962C8B-B14F-4D97-AF65-F5344CB8AC3E}">
        <p14:creationId xmlns:p14="http://schemas.microsoft.com/office/powerpoint/2010/main" val="30838528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a:t>
            </a:r>
            <a:endParaRPr lang="en-US" dirty="0"/>
          </a:p>
        </p:txBody>
      </p:sp>
      <p:sp>
        <p:nvSpPr>
          <p:cNvPr id="3" name="Content Placeholder 2"/>
          <p:cNvSpPr>
            <a:spLocks noGrp="1"/>
          </p:cNvSpPr>
          <p:nvPr>
            <p:ph idx="1"/>
          </p:nvPr>
        </p:nvSpPr>
        <p:spPr>
          <a:xfrm>
            <a:off x="838201" y="1683327"/>
            <a:ext cx="7872350" cy="4681847"/>
          </a:xfrm>
        </p:spPr>
        <p:txBody>
          <a:bodyPr/>
          <a:lstStyle/>
          <a:p>
            <a:pPr marL="0" indent="0">
              <a:buNone/>
            </a:pPr>
            <a:r>
              <a:rPr lang="en-US" sz="2800" dirty="0" smtClean="0"/>
              <a:t>Stores data into tables.</a:t>
            </a:r>
            <a:endParaRPr lang="en-US" sz="2800" dirty="0"/>
          </a:p>
          <a:p>
            <a:pPr marL="0" indent="0">
              <a:buNone/>
            </a:pPr>
            <a:endParaRPr lang="en-US" sz="2800" b="1" dirty="0" smtClean="0"/>
          </a:p>
          <a:p>
            <a:pPr marL="0" indent="0">
              <a:buNone/>
            </a:pPr>
            <a:r>
              <a:rPr lang="en-US" sz="2800" b="1" dirty="0" smtClean="0"/>
              <a:t>INSERT </a:t>
            </a:r>
            <a:r>
              <a:rPr lang="en-US" sz="2800" b="1" dirty="0"/>
              <a:t>INTO &lt;table name&gt;</a:t>
            </a:r>
            <a:br>
              <a:rPr lang="en-US" sz="2800" b="1" dirty="0"/>
            </a:br>
            <a:r>
              <a:rPr lang="en-US" sz="2800" b="1" dirty="0"/>
              <a:t>([&lt;attribute1 name&gt;], &lt;[attribute2 name]&gt;,...) </a:t>
            </a:r>
            <a:endParaRPr lang="en-US" sz="2800" b="1" dirty="0" smtClean="0"/>
          </a:p>
          <a:p>
            <a:pPr marL="0" indent="0">
              <a:buNone/>
            </a:pPr>
            <a:r>
              <a:rPr lang="en-US" sz="2800" b="1" dirty="0" smtClean="0"/>
              <a:t>VALUES </a:t>
            </a:r>
            <a:r>
              <a:rPr lang="en-US" sz="2800" b="1" dirty="0"/>
              <a:t>(&lt;value1&gt;, &lt;value2&gt;,...); </a:t>
            </a:r>
            <a:endParaRPr lang="en-US" sz="2800" dirty="0"/>
          </a:p>
          <a:p>
            <a:endParaRPr lang="en-US" dirty="0"/>
          </a:p>
        </p:txBody>
      </p:sp>
      <p:pic>
        <p:nvPicPr>
          <p:cNvPr id="4" name="Picture 3"/>
          <p:cNvPicPr>
            <a:picLocks noChangeAspect="1"/>
          </p:cNvPicPr>
          <p:nvPr/>
        </p:nvPicPr>
        <p:blipFill rotWithShape="1">
          <a:blip r:embed="rId2">
            <a:duotone>
              <a:schemeClr val="accent2">
                <a:shade val="45000"/>
                <a:satMod val="135000"/>
              </a:schemeClr>
              <a:prstClr val="white"/>
            </a:duotone>
          </a:blip>
          <a:srcRect l="18468" t="37194" r="18935" b="44295"/>
          <a:stretch/>
        </p:blipFill>
        <p:spPr>
          <a:xfrm>
            <a:off x="609600" y="4648200"/>
            <a:ext cx="7454097" cy="914400"/>
          </a:xfrm>
          <a:prstGeom prst="rect">
            <a:avLst/>
          </a:prstGeom>
        </p:spPr>
      </p:pic>
    </p:spTree>
    <p:extLst>
      <p:ext uri="{BB962C8B-B14F-4D97-AF65-F5344CB8AC3E}">
        <p14:creationId xmlns:p14="http://schemas.microsoft.com/office/powerpoint/2010/main" val="301631930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a:t>
            </a:r>
            <a:endParaRPr lang="en-US" dirty="0"/>
          </a:p>
        </p:txBody>
      </p:sp>
      <p:sp>
        <p:nvSpPr>
          <p:cNvPr id="7" name="Content Placeholder 6"/>
          <p:cNvSpPr>
            <a:spLocks noGrp="1"/>
          </p:cNvSpPr>
          <p:nvPr>
            <p:ph idx="1"/>
          </p:nvPr>
        </p:nvSpPr>
        <p:spPr/>
        <p:txBody>
          <a:bodyPr/>
          <a:lstStyle/>
          <a:p>
            <a:endParaRPr lang="en-US" dirty="0"/>
          </a:p>
        </p:txBody>
      </p:sp>
      <p:pic>
        <p:nvPicPr>
          <p:cNvPr id="8" name="Picture 7"/>
          <p:cNvPicPr>
            <a:picLocks noChangeAspect="1"/>
          </p:cNvPicPr>
          <p:nvPr/>
        </p:nvPicPr>
        <p:blipFill rotWithShape="1">
          <a:blip r:embed="rId2"/>
          <a:srcRect l="1480" t="2137" r="3693" b="5590"/>
          <a:stretch/>
        </p:blipFill>
        <p:spPr>
          <a:xfrm>
            <a:off x="278773" y="2384943"/>
            <a:ext cx="8414803" cy="3396736"/>
          </a:xfrm>
          <a:prstGeom prst="rect">
            <a:avLst/>
          </a:prstGeom>
          <a:noFill/>
          <a:ln>
            <a:noFill/>
          </a:ln>
        </p:spPr>
      </p:pic>
    </p:spTree>
    <p:extLst>
      <p:ext uri="{BB962C8B-B14F-4D97-AF65-F5344CB8AC3E}">
        <p14:creationId xmlns:p14="http://schemas.microsoft.com/office/powerpoint/2010/main" val="28979680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For retrieving </a:t>
            </a:r>
            <a:r>
              <a:rPr lang="en-US" dirty="0"/>
              <a:t>and manipulating data in a </a:t>
            </a:r>
            <a:r>
              <a:rPr lang="en-US" dirty="0" smtClean="0"/>
              <a:t>table</a:t>
            </a:r>
          </a:p>
          <a:p>
            <a:endParaRPr lang="en-US" dirty="0"/>
          </a:p>
          <a:p>
            <a:pPr marL="0" indent="0">
              <a:buNone/>
            </a:pPr>
            <a:r>
              <a:rPr lang="en-US" b="1" dirty="0"/>
              <a:t>SELECT [DISTINCT] &lt;attributes/*&gt; </a:t>
            </a:r>
            <a:r>
              <a:rPr lang="en-US" b="1" dirty="0" smtClean="0"/>
              <a:t/>
            </a:r>
            <a:br>
              <a:rPr lang="en-US" b="1" dirty="0" smtClean="0"/>
            </a:br>
            <a:r>
              <a:rPr lang="en-US" b="1" dirty="0" smtClean="0"/>
              <a:t>FROM </a:t>
            </a:r>
            <a:r>
              <a:rPr lang="en-US" b="1" dirty="0"/>
              <a:t>&lt;table name&gt;</a:t>
            </a:r>
            <a:br>
              <a:rPr lang="en-US" b="1" dirty="0"/>
            </a:br>
            <a:r>
              <a:rPr lang="en-US" b="1" dirty="0"/>
              <a:t>WHERE &lt;condition&gt;</a:t>
            </a:r>
            <a:br>
              <a:rPr lang="en-US" b="1" dirty="0"/>
            </a:br>
            <a:r>
              <a:rPr lang="en-US" b="1" dirty="0"/>
              <a:t>ORDER BY &lt;attribute name&gt; ASC/DESC; </a:t>
            </a:r>
            <a:endParaRPr lang="en-US" b="1" dirty="0" smtClean="0"/>
          </a:p>
          <a:p>
            <a:pPr marL="0" indent="0">
              <a:buNone/>
            </a:pPr>
            <a:endParaRPr lang="en-US" dirty="0" smtClean="0"/>
          </a:p>
          <a:p>
            <a:pPr marL="0" indent="0">
              <a:buNone/>
            </a:pPr>
            <a:r>
              <a:rPr lang="en-US" dirty="0" smtClean="0"/>
              <a:t>Example</a:t>
            </a:r>
            <a:endParaRPr lang="en-US" dirty="0"/>
          </a:p>
          <a:p>
            <a:pPr marL="274320" lvl="1" indent="0">
              <a:buNone/>
            </a:pPr>
            <a:r>
              <a:rPr lang="en-US" b="1" dirty="0"/>
              <a:t>SELECT * </a:t>
            </a:r>
            <a:endParaRPr lang="en-US" dirty="0"/>
          </a:p>
          <a:p>
            <a:pPr marL="274320" lvl="1" indent="0">
              <a:buNone/>
            </a:pPr>
            <a:r>
              <a:rPr lang="en-US" b="1" dirty="0"/>
              <a:t>FROM PURCHASE_ORDER; </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0854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3200"/>
              <a:t>The Database Management System</a:t>
            </a:r>
          </a:p>
        </p:txBody>
      </p:sp>
      <p:sp>
        <p:nvSpPr>
          <p:cNvPr id="15363" name="Rectangle 3"/>
          <p:cNvSpPr>
            <a:spLocks noGrp="1" noChangeArrowheads="1"/>
          </p:cNvSpPr>
          <p:nvPr>
            <p:ph type="body" idx="1"/>
          </p:nvPr>
        </p:nvSpPr>
        <p:spPr/>
        <p:txBody>
          <a:bodyPr/>
          <a:lstStyle/>
          <a:p>
            <a:r>
              <a:rPr lang="en-US" b="1"/>
              <a:t>A Database Management System (DBMS)</a:t>
            </a:r>
            <a:r>
              <a:rPr lang="en-US"/>
              <a:t> is the software medium through which the user accesses stored data</a:t>
            </a:r>
          </a:p>
          <a:p>
            <a:r>
              <a:rPr lang="en-US"/>
              <a:t>Three classes of database systems</a:t>
            </a:r>
          </a:p>
          <a:p>
            <a:pPr lvl="1"/>
            <a:r>
              <a:rPr lang="en-US"/>
              <a:t>Enterprise Database</a:t>
            </a:r>
          </a:p>
          <a:p>
            <a:pPr lvl="1"/>
            <a:r>
              <a:rPr lang="en-US"/>
              <a:t>Workgroup Database</a:t>
            </a:r>
          </a:p>
          <a:p>
            <a:pPr lvl="1"/>
            <a:r>
              <a:rPr lang="en-US"/>
              <a:t>Personal Database</a:t>
            </a:r>
          </a:p>
        </p:txBody>
      </p:sp>
    </p:spTree>
    <p:extLst>
      <p:ext uri="{BB962C8B-B14F-4D97-AF65-F5344CB8AC3E}">
        <p14:creationId xmlns:p14="http://schemas.microsoft.com/office/powerpoint/2010/main" val="1719079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a:t>
            </a:r>
            <a:endParaRPr lang="en-US" dirty="0"/>
          </a:p>
        </p:txBody>
      </p:sp>
      <p:pic>
        <p:nvPicPr>
          <p:cNvPr id="4" name="Content Placeholder 3"/>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1817" r="1817"/>
          <a:stretch/>
        </p:blipFill>
        <p:spPr>
          <a:xfrm>
            <a:off x="182563" y="1524000"/>
            <a:ext cx="8504237" cy="4519613"/>
          </a:xfrm>
        </p:spPr>
      </p:pic>
    </p:spTree>
    <p:extLst>
      <p:ext uri="{BB962C8B-B14F-4D97-AF65-F5344CB8AC3E}">
        <p14:creationId xmlns:p14="http://schemas.microsoft.com/office/powerpoint/2010/main" val="10385176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t="-4064" b="-4064"/>
          <a:stretch>
            <a:fillRect/>
          </a:stretch>
        </p:blipFill>
        <p:spPr/>
      </p:pic>
    </p:spTree>
    <p:extLst>
      <p:ext uri="{BB962C8B-B14F-4D97-AF65-F5344CB8AC3E}">
        <p14:creationId xmlns:p14="http://schemas.microsoft.com/office/powerpoint/2010/main" val="2111517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t="-2765" b="-2765"/>
          <a:stretch>
            <a:fillRect/>
          </a:stretch>
        </p:blipFill>
        <p:spPr>
          <a:xfrm>
            <a:off x="153505" y="1242151"/>
            <a:ext cx="8833808" cy="5234849"/>
          </a:xfrm>
        </p:spPr>
      </p:pic>
    </p:spTree>
    <p:extLst>
      <p:ext uri="{BB962C8B-B14F-4D97-AF65-F5344CB8AC3E}">
        <p14:creationId xmlns:p14="http://schemas.microsoft.com/office/powerpoint/2010/main" val="1637471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a:t>
            </a:r>
            <a:endParaRPr lang="en-US" dirty="0"/>
          </a:p>
        </p:txBody>
      </p:sp>
      <p:sp>
        <p:nvSpPr>
          <p:cNvPr id="3" name="Content Placeholder 2"/>
          <p:cNvSpPr>
            <a:spLocks noGrp="1"/>
          </p:cNvSpPr>
          <p:nvPr>
            <p:ph idx="1"/>
          </p:nvPr>
        </p:nvSpPr>
        <p:spPr/>
        <p:txBody>
          <a:bodyPr/>
          <a:lstStyle/>
          <a:p>
            <a:pPr marL="0" indent="0">
              <a:buNone/>
            </a:pPr>
            <a:r>
              <a:rPr lang="en-US" b="1" dirty="0"/>
              <a:t>SELECT *</a:t>
            </a:r>
            <a:br>
              <a:rPr lang="en-US" b="1" dirty="0"/>
            </a:br>
            <a:r>
              <a:rPr lang="en-US" b="1" dirty="0"/>
              <a:t>FROM PURCHASE</a:t>
            </a:r>
            <a:r>
              <a:rPr lang="en-US" dirty="0"/>
              <a:t>_</a:t>
            </a:r>
            <a:r>
              <a:rPr lang="en-US" b="1" dirty="0"/>
              <a:t>ORDER </a:t>
            </a:r>
            <a:r>
              <a:rPr lang="en-US" b="1" dirty="0" smtClean="0"/>
              <a:t/>
            </a:r>
            <a:br>
              <a:rPr lang="en-US" b="1" dirty="0" smtClean="0"/>
            </a:br>
            <a:r>
              <a:rPr lang="en-US" b="1" dirty="0" smtClean="0"/>
              <a:t>WHERE </a:t>
            </a:r>
            <a:r>
              <a:rPr lang="en-US" b="1" dirty="0"/>
              <a:t>VENDOR</a:t>
            </a:r>
            <a:r>
              <a:rPr lang="en-US" dirty="0"/>
              <a:t>_</a:t>
            </a:r>
            <a:r>
              <a:rPr lang="en-US" b="1" dirty="0"/>
              <a:t>ID=“V110”; </a:t>
            </a:r>
            <a:endParaRPr lang="en-US" dirty="0"/>
          </a:p>
          <a:p>
            <a:endParaRPr lang="en-US" dirty="0"/>
          </a:p>
        </p:txBody>
      </p:sp>
      <p:pic>
        <p:nvPicPr>
          <p:cNvPr id="4" name="Picture 3"/>
          <p:cNvPicPr>
            <a:picLocks noChangeAspect="1"/>
          </p:cNvPicPr>
          <p:nvPr/>
        </p:nvPicPr>
        <p:blipFill>
          <a:blip r:embed="rId2"/>
          <a:stretch>
            <a:fillRect/>
          </a:stretch>
        </p:blipFill>
        <p:spPr>
          <a:xfrm>
            <a:off x="457200" y="3400556"/>
            <a:ext cx="4706929" cy="2824157"/>
          </a:xfrm>
          <a:prstGeom prst="rect">
            <a:avLst/>
          </a:prstGeom>
        </p:spPr>
      </p:pic>
      <p:sp>
        <p:nvSpPr>
          <p:cNvPr id="5" name="TextBox 4"/>
          <p:cNvSpPr txBox="1"/>
          <p:nvPr/>
        </p:nvSpPr>
        <p:spPr>
          <a:xfrm>
            <a:off x="3419231" y="9769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487011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a:t>
            </a:r>
            <a:endParaRPr lang="en-US" dirty="0"/>
          </a:p>
        </p:txBody>
      </p:sp>
      <p:pic>
        <p:nvPicPr>
          <p:cNvPr id="6" name="Content Placeholder 5"/>
          <p:cNvPicPr>
            <a:picLocks noGrp="1" noChangeAspect="1"/>
          </p:cNvPicPr>
          <p:nvPr>
            <p:ph idx="1"/>
          </p:nvPr>
        </p:nvPicPr>
        <p:blipFill>
          <a:blip r:embed="rId2" cstate="screen">
            <a:extLst>
              <a:ext uri="{28A0092B-C50C-407E-A947-70E740481C1C}">
                <a14:useLocalDpi xmlns:a14="http://schemas.microsoft.com/office/drawing/2010/main"/>
              </a:ext>
            </a:extLst>
          </a:blip>
          <a:srcRect t="-2646" b="-2646"/>
          <a:stretch>
            <a:fillRect/>
          </a:stretch>
        </p:blipFill>
        <p:spPr/>
      </p:pic>
    </p:spTree>
    <p:extLst>
      <p:ext uri="{BB962C8B-B14F-4D97-AF65-F5344CB8AC3E}">
        <p14:creationId xmlns:p14="http://schemas.microsoft.com/office/powerpoint/2010/main" val="229545984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SELECT</a:t>
            </a:r>
            <a:endParaRPr lang="en-US" dirty="0"/>
          </a:p>
        </p:txBody>
      </p:sp>
      <p:pic>
        <p:nvPicPr>
          <p:cNvPr id="5" name="Picture 4"/>
          <p:cNvPicPr>
            <a:picLocks noChangeAspect="1"/>
          </p:cNvPicPr>
          <p:nvPr/>
        </p:nvPicPr>
        <p:blipFill>
          <a:blip r:embed="rId2"/>
          <a:stretch>
            <a:fillRect/>
          </a:stretch>
        </p:blipFill>
        <p:spPr>
          <a:xfrm>
            <a:off x="759467" y="4676342"/>
            <a:ext cx="7650418" cy="1338192"/>
          </a:xfrm>
          <a:prstGeom prst="rect">
            <a:avLst/>
          </a:prstGeom>
        </p:spPr>
      </p:pic>
      <p:pic>
        <p:nvPicPr>
          <p:cNvPr id="6" name="Picture 5"/>
          <p:cNvPicPr>
            <a:picLocks noChangeAspect="1"/>
          </p:cNvPicPr>
          <p:nvPr/>
        </p:nvPicPr>
        <p:blipFill>
          <a:blip r:embed="rId3"/>
          <a:stretch>
            <a:fillRect/>
          </a:stretch>
        </p:blipFill>
        <p:spPr>
          <a:xfrm>
            <a:off x="759467" y="1773634"/>
            <a:ext cx="7650418" cy="2771325"/>
          </a:xfrm>
          <a:prstGeom prst="rect">
            <a:avLst/>
          </a:prstGeom>
        </p:spPr>
      </p:pic>
    </p:spTree>
    <p:extLst>
      <p:ext uri="{BB962C8B-B14F-4D97-AF65-F5344CB8AC3E}">
        <p14:creationId xmlns:p14="http://schemas.microsoft.com/office/powerpoint/2010/main" val="84740201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SELECT: </a:t>
            </a:r>
            <a:r>
              <a:rPr lang="en-US" i="1" dirty="0" smtClean="0"/>
              <a:t>examples</a:t>
            </a:r>
            <a:endParaRPr lang="en-US" i="1" dirty="0"/>
          </a:p>
        </p:txBody>
      </p:sp>
      <p:pic>
        <p:nvPicPr>
          <p:cNvPr id="5" name="Picture 4"/>
          <p:cNvPicPr>
            <a:picLocks noChangeAspect="1"/>
          </p:cNvPicPr>
          <p:nvPr/>
        </p:nvPicPr>
        <p:blipFill>
          <a:blip r:embed="rId2"/>
          <a:stretch>
            <a:fillRect/>
          </a:stretch>
        </p:blipFill>
        <p:spPr>
          <a:xfrm>
            <a:off x="559797" y="1775414"/>
            <a:ext cx="8397573" cy="1544704"/>
          </a:xfrm>
          <a:prstGeom prst="rect">
            <a:avLst/>
          </a:prstGeom>
        </p:spPr>
      </p:pic>
      <p:pic>
        <p:nvPicPr>
          <p:cNvPr id="6" name="Picture 5"/>
          <p:cNvPicPr>
            <a:picLocks noChangeAspect="1"/>
          </p:cNvPicPr>
          <p:nvPr/>
        </p:nvPicPr>
        <p:blipFill>
          <a:blip r:embed="rId3"/>
          <a:stretch>
            <a:fillRect/>
          </a:stretch>
        </p:blipFill>
        <p:spPr>
          <a:xfrm>
            <a:off x="559797" y="3571336"/>
            <a:ext cx="5187281" cy="1243734"/>
          </a:xfrm>
          <a:prstGeom prst="rect">
            <a:avLst/>
          </a:prstGeom>
        </p:spPr>
      </p:pic>
      <p:pic>
        <p:nvPicPr>
          <p:cNvPr id="7" name="Picture 6"/>
          <p:cNvPicPr>
            <a:picLocks noChangeAspect="1"/>
          </p:cNvPicPr>
          <p:nvPr/>
        </p:nvPicPr>
        <p:blipFill>
          <a:blip r:embed="rId4"/>
          <a:stretch>
            <a:fillRect/>
          </a:stretch>
        </p:blipFill>
        <p:spPr>
          <a:xfrm>
            <a:off x="424891" y="5046462"/>
            <a:ext cx="5324777" cy="1206165"/>
          </a:xfrm>
          <a:prstGeom prst="rect">
            <a:avLst/>
          </a:prstGeom>
        </p:spPr>
      </p:pic>
    </p:spTree>
    <p:extLst>
      <p:ext uri="{BB962C8B-B14F-4D97-AF65-F5344CB8AC3E}">
        <p14:creationId xmlns:p14="http://schemas.microsoft.com/office/powerpoint/2010/main" val="8048291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UPDATE</a:t>
            </a:r>
            <a:endParaRPr lang="en-US" dirty="0"/>
          </a:p>
        </p:txBody>
      </p:sp>
      <p:sp>
        <p:nvSpPr>
          <p:cNvPr id="6" name="Content Placeholder 5"/>
          <p:cNvSpPr>
            <a:spLocks noGrp="1"/>
          </p:cNvSpPr>
          <p:nvPr>
            <p:ph idx="1"/>
          </p:nvPr>
        </p:nvSpPr>
        <p:spPr/>
        <p:txBody>
          <a:bodyPr/>
          <a:lstStyle/>
          <a:p>
            <a:r>
              <a:rPr lang="en-US" dirty="0"/>
              <a:t>The </a:t>
            </a:r>
            <a:r>
              <a:rPr lang="en-US" b="1" dirty="0"/>
              <a:t>UPDATE </a:t>
            </a:r>
            <a:r>
              <a:rPr lang="en-US" dirty="0"/>
              <a:t>keyword allows the user to replace existing values in a table with new values. </a:t>
            </a:r>
            <a:endParaRPr lang="en-US" dirty="0" smtClean="0"/>
          </a:p>
          <a:p>
            <a:endParaRPr lang="en-US" dirty="0"/>
          </a:p>
        </p:txBody>
      </p:sp>
      <p:pic>
        <p:nvPicPr>
          <p:cNvPr id="8" name="Picture 7"/>
          <p:cNvPicPr>
            <a:picLocks noChangeAspect="1"/>
          </p:cNvPicPr>
          <p:nvPr/>
        </p:nvPicPr>
        <p:blipFill>
          <a:blip r:embed="rId2"/>
          <a:stretch>
            <a:fillRect/>
          </a:stretch>
        </p:blipFill>
        <p:spPr>
          <a:xfrm>
            <a:off x="609600" y="3505200"/>
            <a:ext cx="7606449" cy="1123680"/>
          </a:xfrm>
          <a:prstGeom prst="rect">
            <a:avLst/>
          </a:prstGeom>
        </p:spPr>
      </p:pic>
    </p:spTree>
    <p:extLst>
      <p:ext uri="{BB962C8B-B14F-4D97-AF65-F5344CB8AC3E}">
        <p14:creationId xmlns:p14="http://schemas.microsoft.com/office/powerpoint/2010/main" val="26168194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a:t>
            </a:r>
            <a:endParaRPr lang="en-US" dirty="0"/>
          </a:p>
        </p:txBody>
      </p:sp>
      <p:pic>
        <p:nvPicPr>
          <p:cNvPr id="3" name="Picture 2"/>
          <p:cNvPicPr>
            <a:picLocks noChangeAspect="1"/>
          </p:cNvPicPr>
          <p:nvPr/>
        </p:nvPicPr>
        <p:blipFill>
          <a:blip r:embed="rId2"/>
          <a:stretch>
            <a:fillRect/>
          </a:stretch>
        </p:blipFill>
        <p:spPr>
          <a:xfrm>
            <a:off x="119944" y="2149340"/>
            <a:ext cx="8650846" cy="3279837"/>
          </a:xfrm>
          <a:prstGeom prst="rect">
            <a:avLst/>
          </a:prstGeom>
        </p:spPr>
      </p:pic>
    </p:spTree>
    <p:extLst>
      <p:ext uri="{BB962C8B-B14F-4D97-AF65-F5344CB8AC3E}">
        <p14:creationId xmlns:p14="http://schemas.microsoft.com/office/powerpoint/2010/main" val="27911707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a:t>
            </a:r>
            <a:endParaRPr lang="en-US" dirty="0"/>
          </a:p>
        </p:txBody>
      </p:sp>
      <p:sp>
        <p:nvSpPr>
          <p:cNvPr id="3" name="Content Placeholder 2"/>
          <p:cNvSpPr>
            <a:spLocks noGrp="1"/>
          </p:cNvSpPr>
          <p:nvPr>
            <p:ph idx="1"/>
          </p:nvPr>
        </p:nvSpPr>
        <p:spPr/>
        <p:txBody>
          <a:bodyPr>
            <a:normAutofit/>
          </a:bodyPr>
          <a:lstStyle/>
          <a:p>
            <a:r>
              <a:rPr lang="en-US" sz="2400" dirty="0"/>
              <a:t>The </a:t>
            </a:r>
            <a:r>
              <a:rPr lang="en-US" sz="2400" b="1" dirty="0"/>
              <a:t>DELETE </a:t>
            </a:r>
            <a:r>
              <a:rPr lang="en-US" sz="2400" dirty="0"/>
              <a:t>keyword allows the user to remove one or more rows from a table (i.e., delete one or more records). The syntax for the DELETE command is as follows: </a:t>
            </a:r>
          </a:p>
          <a:p>
            <a:pPr marL="0" indent="0">
              <a:buNone/>
            </a:pPr>
            <a:endParaRPr lang="en-US" sz="2400" dirty="0" smtClean="0"/>
          </a:p>
          <a:p>
            <a:pPr marL="0" indent="0">
              <a:buNone/>
            </a:pPr>
            <a:r>
              <a:rPr lang="en-US" sz="2400" b="1" dirty="0" smtClean="0"/>
              <a:t>DELETE </a:t>
            </a:r>
            <a:r>
              <a:rPr lang="en-US" sz="2400" b="1" dirty="0"/>
              <a:t>FROM &lt;table name&gt; WHERE &lt;condition&gt;; </a:t>
            </a:r>
            <a:endParaRPr lang="en-US" sz="2400" dirty="0"/>
          </a:p>
          <a:p>
            <a:pPr marL="0" indent="0">
              <a:buNone/>
            </a:pPr>
            <a:r>
              <a:rPr lang="en-US" sz="2400" dirty="0" smtClean="0"/>
              <a:t/>
            </a:r>
            <a:br>
              <a:rPr lang="en-US" sz="2400" dirty="0" smtClean="0"/>
            </a:b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371600" y="4343400"/>
            <a:ext cx="4984954" cy="1981200"/>
          </a:xfrm>
          <a:prstGeom prst="rect">
            <a:avLst/>
          </a:prstGeom>
        </p:spPr>
      </p:pic>
    </p:spTree>
    <p:extLst>
      <p:ext uri="{BB962C8B-B14F-4D97-AF65-F5344CB8AC3E}">
        <p14:creationId xmlns:p14="http://schemas.microsoft.com/office/powerpoint/2010/main" val="3545256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3200"/>
              <a:t>The Relational Database Model</a:t>
            </a:r>
          </a:p>
        </p:txBody>
      </p:sp>
      <p:sp>
        <p:nvSpPr>
          <p:cNvPr id="21507" name="Rectangle 3"/>
          <p:cNvSpPr>
            <a:spLocks noGrp="1" noChangeArrowheads="1"/>
          </p:cNvSpPr>
          <p:nvPr>
            <p:ph type="body" idx="1"/>
          </p:nvPr>
        </p:nvSpPr>
        <p:spPr/>
        <p:txBody>
          <a:bodyPr/>
          <a:lstStyle/>
          <a:p>
            <a:r>
              <a:rPr lang="en-US" b="1"/>
              <a:t>Relational</a:t>
            </a:r>
            <a:r>
              <a:rPr lang="en-US"/>
              <a:t> DBMS is the foundation of most modern database i.e. Oracle, SQL Server, Access etc.</a:t>
            </a:r>
          </a:p>
          <a:p>
            <a:r>
              <a:rPr lang="en-US"/>
              <a:t>The relational database uses the concepts of </a:t>
            </a:r>
            <a:r>
              <a:rPr lang="en-US" b="1"/>
              <a:t>attribute</a:t>
            </a:r>
            <a:r>
              <a:rPr lang="en-US"/>
              <a:t>, </a:t>
            </a:r>
            <a:r>
              <a:rPr lang="en-US" b="1"/>
              <a:t>domain</a:t>
            </a:r>
            <a:r>
              <a:rPr lang="en-US"/>
              <a:t>, </a:t>
            </a:r>
            <a:r>
              <a:rPr lang="en-US" b="1"/>
              <a:t>relation</a:t>
            </a:r>
            <a:r>
              <a:rPr lang="en-US"/>
              <a:t>, </a:t>
            </a:r>
            <a:r>
              <a:rPr lang="en-US" b="1"/>
              <a:t>tuple</a:t>
            </a:r>
            <a:r>
              <a:rPr lang="en-US"/>
              <a:t> and </a:t>
            </a:r>
            <a:r>
              <a:rPr lang="en-US" b="1"/>
              <a:t>primary key</a:t>
            </a:r>
          </a:p>
        </p:txBody>
      </p:sp>
    </p:spTree>
    <p:extLst>
      <p:ext uri="{BB962C8B-B14F-4D97-AF65-F5344CB8AC3E}">
        <p14:creationId xmlns:p14="http://schemas.microsoft.com/office/powerpoint/2010/main" val="3148680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Functions</a:t>
            </a:r>
            <a:endParaRPr lang="en-US" dirty="0"/>
          </a:p>
        </p:txBody>
      </p:sp>
      <p:sp>
        <p:nvSpPr>
          <p:cNvPr id="3" name="Content Placeholder 2"/>
          <p:cNvSpPr>
            <a:spLocks noGrp="1"/>
          </p:cNvSpPr>
          <p:nvPr>
            <p:ph idx="1"/>
          </p:nvPr>
        </p:nvSpPr>
        <p:spPr/>
        <p:txBody>
          <a:bodyPr/>
          <a:lstStyle/>
          <a:p>
            <a:r>
              <a:rPr lang="en-US" sz="2800" dirty="0"/>
              <a:t>The </a:t>
            </a:r>
            <a:r>
              <a:rPr lang="en-US" sz="2800" b="1" i="1" dirty="0"/>
              <a:t>aggregate functions </a:t>
            </a:r>
            <a:r>
              <a:rPr lang="en-US" sz="2800" dirty="0"/>
              <a:t>allow the user to specify a summary mathematical operation with a keyword. </a:t>
            </a:r>
            <a:endParaRPr lang="en-US" sz="2800" dirty="0" smtClean="0"/>
          </a:p>
          <a:p>
            <a:r>
              <a:rPr lang="en-US" sz="2800" dirty="0" smtClean="0"/>
              <a:t>The </a:t>
            </a:r>
            <a:r>
              <a:rPr lang="en-US" sz="2800" dirty="0"/>
              <a:t>basic aggregate functions of the SQL are </a:t>
            </a:r>
            <a:r>
              <a:rPr lang="en-US" sz="2800" b="1" i="1" dirty="0"/>
              <a:t>AVG, SUM, MIN, MAX, </a:t>
            </a:r>
            <a:r>
              <a:rPr lang="en-US" sz="2800" dirty="0"/>
              <a:t>and </a:t>
            </a:r>
            <a:r>
              <a:rPr lang="en-US" sz="2800" b="1" i="1" dirty="0"/>
              <a:t>COUNT. </a:t>
            </a:r>
            <a:r>
              <a:rPr lang="en-US" sz="2800" dirty="0"/>
              <a:t>The syntax of the aggregate functions is as follows: </a:t>
            </a:r>
          </a:p>
          <a:p>
            <a:endParaRPr lang="en-US" dirty="0"/>
          </a:p>
        </p:txBody>
      </p:sp>
      <p:pic>
        <p:nvPicPr>
          <p:cNvPr id="4" name="Picture 3"/>
          <p:cNvPicPr>
            <a:picLocks noChangeAspect="1"/>
          </p:cNvPicPr>
          <p:nvPr/>
        </p:nvPicPr>
        <p:blipFill>
          <a:blip r:embed="rId2"/>
          <a:stretch>
            <a:fillRect/>
          </a:stretch>
        </p:blipFill>
        <p:spPr>
          <a:xfrm>
            <a:off x="762000" y="4724400"/>
            <a:ext cx="8177387" cy="1447800"/>
          </a:xfrm>
          <a:prstGeom prst="rect">
            <a:avLst/>
          </a:prstGeom>
        </p:spPr>
      </p:pic>
    </p:spTree>
    <p:extLst>
      <p:ext uri="{BB962C8B-B14F-4D97-AF65-F5344CB8AC3E}">
        <p14:creationId xmlns:p14="http://schemas.microsoft.com/office/powerpoint/2010/main" val="144413567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344436" y="2386605"/>
            <a:ext cx="1772283" cy="334962"/>
          </a:xfrm>
          <a:prstGeom prst="rect">
            <a:avLst/>
          </a:prstGeom>
          <a:solidFill>
            <a:srgbClr val="FF0000">
              <a:alpha val="24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p:cNvSpPr/>
          <p:nvPr/>
        </p:nvSpPr>
        <p:spPr>
          <a:xfrm>
            <a:off x="2302571" y="3936142"/>
            <a:ext cx="1772283" cy="334962"/>
          </a:xfrm>
          <a:prstGeom prst="rect">
            <a:avLst/>
          </a:prstGeom>
          <a:solidFill>
            <a:srgbClr val="FFFF00">
              <a:alpha val="24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p:cNvSpPr/>
          <p:nvPr/>
        </p:nvSpPr>
        <p:spPr>
          <a:xfrm>
            <a:off x="2344436" y="5254563"/>
            <a:ext cx="2400257" cy="377169"/>
          </a:xfrm>
          <a:prstGeom prst="rect">
            <a:avLst/>
          </a:prstGeom>
          <a:solidFill>
            <a:srgbClr val="008000">
              <a:alpha val="24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a:lstStyle/>
          <a:p>
            <a:r>
              <a:rPr lang="en-US" dirty="0"/>
              <a:t>Aggregate Functions</a:t>
            </a:r>
          </a:p>
        </p:txBody>
      </p:sp>
      <p:sp>
        <p:nvSpPr>
          <p:cNvPr id="3" name="Content Placeholder 2"/>
          <p:cNvSpPr>
            <a:spLocks noGrp="1"/>
          </p:cNvSpPr>
          <p:nvPr>
            <p:ph idx="1"/>
          </p:nvPr>
        </p:nvSpPr>
        <p:spPr/>
        <p:txBody>
          <a:bodyPr/>
          <a:lstStyle/>
          <a:p>
            <a:r>
              <a:rPr lang="en-US" dirty="0" smtClean="0"/>
              <a:t>Examples;</a:t>
            </a:r>
            <a:endParaRPr lang="en-US" dirty="0"/>
          </a:p>
        </p:txBody>
      </p:sp>
      <p:pic>
        <p:nvPicPr>
          <p:cNvPr id="5" name="Picture 4"/>
          <p:cNvPicPr>
            <a:picLocks noChangeAspect="1"/>
          </p:cNvPicPr>
          <p:nvPr/>
        </p:nvPicPr>
        <p:blipFill>
          <a:blip r:embed="rId2"/>
          <a:stretch>
            <a:fillRect/>
          </a:stretch>
        </p:blipFill>
        <p:spPr>
          <a:xfrm>
            <a:off x="1021363" y="2244924"/>
            <a:ext cx="4183843" cy="1356142"/>
          </a:xfrm>
          <a:prstGeom prst="rect">
            <a:avLst/>
          </a:prstGeom>
        </p:spPr>
      </p:pic>
      <p:pic>
        <p:nvPicPr>
          <p:cNvPr id="6" name="Picture 5"/>
          <p:cNvPicPr>
            <a:picLocks noChangeAspect="1"/>
          </p:cNvPicPr>
          <p:nvPr/>
        </p:nvPicPr>
        <p:blipFill>
          <a:blip r:embed="rId3"/>
          <a:stretch>
            <a:fillRect/>
          </a:stretch>
        </p:blipFill>
        <p:spPr>
          <a:xfrm>
            <a:off x="1192287" y="3936142"/>
            <a:ext cx="4910883" cy="864985"/>
          </a:xfrm>
          <a:prstGeom prst="rect">
            <a:avLst/>
          </a:prstGeom>
        </p:spPr>
      </p:pic>
      <p:pic>
        <p:nvPicPr>
          <p:cNvPr id="7" name="Picture 6"/>
          <p:cNvPicPr>
            <a:picLocks noChangeAspect="1"/>
          </p:cNvPicPr>
          <p:nvPr/>
        </p:nvPicPr>
        <p:blipFill>
          <a:blip r:embed="rId4"/>
          <a:stretch>
            <a:fillRect/>
          </a:stretch>
        </p:blipFill>
        <p:spPr>
          <a:xfrm>
            <a:off x="1021363" y="5254563"/>
            <a:ext cx="4354983" cy="1081811"/>
          </a:xfrm>
          <a:prstGeom prst="rect">
            <a:avLst/>
          </a:prstGeom>
        </p:spPr>
      </p:pic>
    </p:spTree>
    <p:extLst>
      <p:ext uri="{BB962C8B-B14F-4D97-AF65-F5344CB8AC3E}">
        <p14:creationId xmlns:p14="http://schemas.microsoft.com/office/powerpoint/2010/main" val="81344552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Aggregate Functions</a:t>
            </a:r>
          </a:p>
        </p:txBody>
      </p:sp>
      <p:sp>
        <p:nvSpPr>
          <p:cNvPr id="3" name="Content Placeholder 2"/>
          <p:cNvSpPr>
            <a:spLocks noGrp="1"/>
          </p:cNvSpPr>
          <p:nvPr>
            <p:ph idx="1"/>
          </p:nvPr>
        </p:nvSpPr>
        <p:spPr/>
        <p:txBody>
          <a:bodyPr/>
          <a:lstStyle/>
          <a:p>
            <a:r>
              <a:rPr lang="en-US" dirty="0" smtClean="0"/>
              <a:t>.</a:t>
            </a:r>
            <a:endParaRPr lang="en-US" dirty="0"/>
          </a:p>
        </p:txBody>
      </p:sp>
      <p:pic>
        <p:nvPicPr>
          <p:cNvPr id="4" name="Picture 3"/>
          <p:cNvPicPr>
            <a:picLocks noChangeAspect="1"/>
          </p:cNvPicPr>
          <p:nvPr/>
        </p:nvPicPr>
        <p:blipFill>
          <a:blip r:embed="rId2"/>
          <a:stretch>
            <a:fillRect/>
          </a:stretch>
        </p:blipFill>
        <p:spPr>
          <a:xfrm>
            <a:off x="457200" y="2066245"/>
            <a:ext cx="8229600" cy="3025278"/>
          </a:xfrm>
          <a:prstGeom prst="rect">
            <a:avLst/>
          </a:prstGeom>
        </p:spPr>
      </p:pic>
      <p:pic>
        <p:nvPicPr>
          <p:cNvPr id="5" name="Picture 4"/>
          <p:cNvPicPr>
            <a:picLocks noChangeAspect="1"/>
          </p:cNvPicPr>
          <p:nvPr/>
        </p:nvPicPr>
        <p:blipFill>
          <a:blip r:embed="rId3"/>
          <a:stretch>
            <a:fillRect/>
          </a:stretch>
        </p:blipFill>
        <p:spPr>
          <a:xfrm>
            <a:off x="2041182" y="5091523"/>
            <a:ext cx="4196694" cy="1234322"/>
          </a:xfrm>
          <a:prstGeom prst="rect">
            <a:avLst/>
          </a:prstGeom>
        </p:spPr>
      </p:pic>
    </p:spTree>
    <p:extLst>
      <p:ext uri="{BB962C8B-B14F-4D97-AF65-F5344CB8AC3E}">
        <p14:creationId xmlns:p14="http://schemas.microsoft.com/office/powerpoint/2010/main" val="19790233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Data</a:t>
            </a:r>
            <a:endParaRPr lang="en-US" dirty="0"/>
          </a:p>
        </p:txBody>
      </p:sp>
      <p:sp>
        <p:nvSpPr>
          <p:cNvPr id="3" name="Content Placeholder 2"/>
          <p:cNvSpPr>
            <a:spLocks noGrp="1"/>
          </p:cNvSpPr>
          <p:nvPr>
            <p:ph idx="1"/>
          </p:nvPr>
        </p:nvSpPr>
        <p:spPr/>
        <p:txBody>
          <a:bodyPr/>
          <a:lstStyle/>
          <a:p>
            <a:r>
              <a:rPr lang="en-US" dirty="0"/>
              <a:t>The </a:t>
            </a:r>
            <a:r>
              <a:rPr lang="en-US" b="1" dirty="0"/>
              <a:t>GROUP BY </a:t>
            </a:r>
            <a:r>
              <a:rPr lang="en-US" dirty="0"/>
              <a:t>clause can be used to group data from an aggregate function by a column attribute. </a:t>
            </a:r>
            <a:endParaRPr lang="en-US" dirty="0" smtClean="0"/>
          </a:p>
          <a:p>
            <a:r>
              <a:rPr lang="en-US" dirty="0" smtClean="0"/>
              <a:t>This </a:t>
            </a:r>
            <a:r>
              <a:rPr lang="en-US" dirty="0"/>
              <a:t>allows </a:t>
            </a:r>
            <a:r>
              <a:rPr lang="en-US" dirty="0" smtClean="0"/>
              <a:t>to </a:t>
            </a:r>
            <a:r>
              <a:rPr lang="en-US" dirty="0"/>
              <a:t>display the results of several aggregates by some meaningful summary. </a:t>
            </a:r>
            <a:endParaRPr lang="en-US" dirty="0" smtClean="0"/>
          </a:p>
          <a:p>
            <a:endParaRPr lang="en-US" dirty="0"/>
          </a:p>
        </p:txBody>
      </p:sp>
    </p:spTree>
    <p:extLst>
      <p:ext uri="{BB962C8B-B14F-4D97-AF65-F5344CB8AC3E}">
        <p14:creationId xmlns:p14="http://schemas.microsoft.com/office/powerpoint/2010/main" val="39822605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Data</a:t>
            </a:r>
            <a:endParaRPr lang="en-US" dirty="0"/>
          </a:p>
        </p:txBody>
      </p:sp>
      <p:sp>
        <p:nvSpPr>
          <p:cNvPr id="3" name="Content Placeholder 2"/>
          <p:cNvSpPr>
            <a:spLocks noGrp="1"/>
          </p:cNvSpPr>
          <p:nvPr>
            <p:ph idx="1"/>
          </p:nvPr>
        </p:nvSpPr>
        <p:spPr>
          <a:xfrm>
            <a:off x="457201" y="1683327"/>
            <a:ext cx="8382000" cy="4681847"/>
          </a:xfrm>
        </p:spPr>
        <p:txBody>
          <a:bodyPr/>
          <a:lstStyle/>
          <a:p>
            <a:r>
              <a:rPr lang="en-US" sz="2400" dirty="0" smtClean="0"/>
              <a:t>To summarize </a:t>
            </a:r>
            <a:r>
              <a:rPr lang="en-US" sz="2400" dirty="0"/>
              <a:t>aggregates of data from the PO_DETAIL table by PO_NUMBER. Consider the following example: </a:t>
            </a:r>
            <a:endParaRPr lang="en-US" sz="2400" dirty="0" smtClean="0"/>
          </a:p>
          <a:p>
            <a:endParaRPr lang="en-US" sz="2400" dirty="0"/>
          </a:p>
          <a:p>
            <a:pPr marL="0" indent="0">
              <a:buNone/>
            </a:pPr>
            <a:r>
              <a:rPr lang="en-US" sz="2000" b="1" dirty="0"/>
              <a:t>SELECT PO_NUMBER, MIN(QUANTITY)</a:t>
            </a:r>
            <a:r>
              <a:rPr lang="en-US" sz="2000" b="1" dirty="0" smtClean="0"/>
              <a:t>, MAX</a:t>
            </a:r>
            <a:r>
              <a:rPr lang="en-US" sz="2000" b="1" dirty="0"/>
              <a:t>(QUANTITY) </a:t>
            </a:r>
            <a:r>
              <a:rPr lang="en-US" sz="2000" b="1" dirty="0" smtClean="0"/>
              <a:t/>
            </a:r>
            <a:br>
              <a:rPr lang="en-US" sz="2000" b="1" dirty="0" smtClean="0"/>
            </a:br>
            <a:r>
              <a:rPr lang="en-US" sz="2000" b="1" dirty="0" smtClean="0"/>
              <a:t>FROM </a:t>
            </a:r>
            <a:r>
              <a:rPr lang="en-US" sz="2000" b="1" dirty="0"/>
              <a:t>PO_DETAIL</a:t>
            </a:r>
            <a:br>
              <a:rPr lang="en-US" sz="2000" b="1" dirty="0"/>
            </a:br>
            <a:r>
              <a:rPr lang="en-US" sz="2000" b="1" dirty="0"/>
              <a:t>GROUP BY PO_NUMBER; </a:t>
            </a:r>
            <a:endParaRPr lang="en-US" sz="2000" dirty="0"/>
          </a:p>
          <a:p>
            <a:endParaRPr lang="en-US" dirty="0"/>
          </a:p>
        </p:txBody>
      </p:sp>
      <p:pic>
        <p:nvPicPr>
          <p:cNvPr id="4" name="Picture 3"/>
          <p:cNvPicPr>
            <a:picLocks noChangeAspect="1"/>
          </p:cNvPicPr>
          <p:nvPr/>
        </p:nvPicPr>
        <p:blipFill>
          <a:blip r:embed="rId2"/>
          <a:stretch>
            <a:fillRect/>
          </a:stretch>
        </p:blipFill>
        <p:spPr>
          <a:xfrm>
            <a:off x="1981200" y="4114800"/>
            <a:ext cx="5531352" cy="2144176"/>
          </a:xfrm>
          <a:prstGeom prst="rect">
            <a:avLst/>
          </a:prstGeom>
        </p:spPr>
      </p:pic>
    </p:spTree>
    <p:extLst>
      <p:ext uri="{BB962C8B-B14F-4D97-AF65-F5344CB8AC3E}">
        <p14:creationId xmlns:p14="http://schemas.microsoft.com/office/powerpoint/2010/main" val="1529314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Grouping </a:t>
            </a:r>
            <a:r>
              <a:rPr lang="en-US" dirty="0" smtClean="0"/>
              <a:t>Data, /w HAVING</a:t>
            </a:r>
            <a:endParaRPr lang="en-US" dirty="0"/>
          </a:p>
        </p:txBody>
      </p:sp>
      <p:sp>
        <p:nvSpPr>
          <p:cNvPr id="3" name="Content Placeholder 2"/>
          <p:cNvSpPr>
            <a:spLocks noGrp="1"/>
          </p:cNvSpPr>
          <p:nvPr>
            <p:ph idx="1"/>
          </p:nvPr>
        </p:nvSpPr>
        <p:spPr/>
        <p:txBody>
          <a:bodyPr>
            <a:normAutofit/>
          </a:bodyPr>
          <a:lstStyle/>
          <a:p>
            <a:r>
              <a:rPr lang="en-US" sz="2400" dirty="0" smtClean="0"/>
              <a:t>This </a:t>
            </a:r>
            <a:r>
              <a:rPr lang="en-US" sz="2400" dirty="0"/>
              <a:t>clause allows the </a:t>
            </a:r>
            <a:r>
              <a:rPr lang="en-US" sz="2400" dirty="0" smtClean="0"/>
              <a:t>programmer </a:t>
            </a:r>
            <a:r>
              <a:rPr lang="en-US" sz="2400" dirty="0"/>
              <a:t>to place a condition or filter on the group. For example, suppose we are interested in the maximum and minimum quantities of those purchase orders that have a maximum quantity greater than 1000. </a:t>
            </a:r>
          </a:p>
        </p:txBody>
      </p:sp>
      <p:pic>
        <p:nvPicPr>
          <p:cNvPr id="6" name="Picture 5"/>
          <p:cNvPicPr>
            <a:picLocks noChangeAspect="1"/>
          </p:cNvPicPr>
          <p:nvPr/>
        </p:nvPicPr>
        <p:blipFill>
          <a:blip r:embed="rId2"/>
          <a:stretch>
            <a:fillRect/>
          </a:stretch>
        </p:blipFill>
        <p:spPr>
          <a:xfrm>
            <a:off x="1143000" y="3733800"/>
            <a:ext cx="6597085" cy="987155"/>
          </a:xfrm>
          <a:prstGeom prst="rect">
            <a:avLst/>
          </a:prstGeom>
        </p:spPr>
      </p:pic>
      <p:pic>
        <p:nvPicPr>
          <p:cNvPr id="7" name="Picture 6"/>
          <p:cNvPicPr>
            <a:picLocks noChangeAspect="1"/>
          </p:cNvPicPr>
          <p:nvPr/>
        </p:nvPicPr>
        <p:blipFill>
          <a:blip r:embed="rId3"/>
          <a:stretch>
            <a:fillRect/>
          </a:stretch>
        </p:blipFill>
        <p:spPr>
          <a:xfrm>
            <a:off x="2453406" y="4876335"/>
            <a:ext cx="4005407" cy="1320464"/>
          </a:xfrm>
          <a:prstGeom prst="rect">
            <a:avLst/>
          </a:prstGeom>
        </p:spPr>
      </p:pic>
    </p:spTree>
    <p:extLst>
      <p:ext uri="{BB962C8B-B14F-4D97-AF65-F5344CB8AC3E}">
        <p14:creationId xmlns:p14="http://schemas.microsoft.com/office/powerpoint/2010/main" val="310204008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Subqueries</a:t>
            </a:r>
            <a:r>
              <a:rPr lang="en-US" dirty="0" smtClean="0"/>
              <a:t> in SQL</a:t>
            </a:r>
            <a:endParaRPr lang="en-US" dirty="0"/>
          </a:p>
        </p:txBody>
      </p:sp>
      <p:sp>
        <p:nvSpPr>
          <p:cNvPr id="3" name="Content Placeholder 2"/>
          <p:cNvSpPr>
            <a:spLocks noGrp="1"/>
          </p:cNvSpPr>
          <p:nvPr>
            <p:ph idx="1"/>
          </p:nvPr>
        </p:nvSpPr>
        <p:spPr/>
        <p:txBody>
          <a:bodyPr>
            <a:normAutofit/>
          </a:bodyPr>
          <a:lstStyle/>
          <a:p>
            <a:r>
              <a:rPr lang="en-US" sz="2400" dirty="0" err="1"/>
              <a:t>Subqueries</a:t>
            </a:r>
            <a:r>
              <a:rPr lang="en-US" sz="2400" dirty="0"/>
              <a:t> allow </a:t>
            </a:r>
          </a:p>
          <a:p>
            <a:pPr marL="457200" indent="-457200">
              <a:buFont typeface="+mj-lt"/>
              <a:buAutoNum type="arabicPeriod"/>
            </a:pPr>
            <a:r>
              <a:rPr lang="en-US" sz="2400" dirty="0" smtClean="0"/>
              <a:t>to </a:t>
            </a:r>
            <a:r>
              <a:rPr lang="en-US" sz="2400" dirty="0"/>
              <a:t>condition one query on the results of another query from a table and </a:t>
            </a:r>
            <a:endParaRPr lang="en-US" sz="2400" dirty="0" smtClean="0"/>
          </a:p>
          <a:p>
            <a:pPr marL="457200" indent="-457200">
              <a:buFont typeface="+mj-lt"/>
              <a:buAutoNum type="arabicPeriod"/>
            </a:pPr>
            <a:r>
              <a:rPr lang="en-US" sz="2400" dirty="0" smtClean="0"/>
              <a:t>to </a:t>
            </a:r>
            <a:r>
              <a:rPr lang="en-US" sz="2400" dirty="0"/>
              <a:t>retrieve information in a table based on the results of a query in another table. </a:t>
            </a:r>
          </a:p>
          <a:p>
            <a:endParaRPr lang="en-US" sz="2400" dirty="0"/>
          </a:p>
        </p:txBody>
      </p:sp>
      <p:pic>
        <p:nvPicPr>
          <p:cNvPr id="6" name="Picture 5"/>
          <p:cNvPicPr>
            <a:picLocks noChangeAspect="1"/>
          </p:cNvPicPr>
          <p:nvPr/>
        </p:nvPicPr>
        <p:blipFill>
          <a:blip r:embed="rId2"/>
          <a:stretch>
            <a:fillRect/>
          </a:stretch>
        </p:blipFill>
        <p:spPr>
          <a:xfrm>
            <a:off x="625656" y="4157794"/>
            <a:ext cx="7866639" cy="2122744"/>
          </a:xfrm>
          <a:prstGeom prst="rect">
            <a:avLst/>
          </a:prstGeom>
        </p:spPr>
      </p:pic>
    </p:spTree>
    <p:extLst>
      <p:ext uri="{BB962C8B-B14F-4D97-AF65-F5344CB8AC3E}">
        <p14:creationId xmlns:p14="http://schemas.microsoft.com/office/powerpoint/2010/main" val="30422395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Subqueries</a:t>
            </a:r>
            <a:r>
              <a:rPr lang="en-US" dirty="0"/>
              <a:t> in SQL</a:t>
            </a:r>
          </a:p>
        </p:txBody>
      </p:sp>
      <p:sp>
        <p:nvSpPr>
          <p:cNvPr id="3" name="Content Placeholder 2"/>
          <p:cNvSpPr>
            <a:spLocks noGrp="1"/>
          </p:cNvSpPr>
          <p:nvPr>
            <p:ph idx="1"/>
          </p:nvPr>
        </p:nvSpPr>
        <p:spPr/>
        <p:txBody>
          <a:bodyPr/>
          <a:lstStyle/>
          <a:p>
            <a:pPr marL="0" indent="0">
              <a:buNone/>
            </a:pPr>
            <a:r>
              <a:rPr lang="en-US" dirty="0" smtClean="0"/>
              <a:t>Example;</a:t>
            </a:r>
            <a:endParaRPr lang="en-US" dirty="0"/>
          </a:p>
        </p:txBody>
      </p:sp>
      <p:pic>
        <p:nvPicPr>
          <p:cNvPr id="6" name="Picture 5"/>
          <p:cNvPicPr>
            <a:picLocks noChangeAspect="1"/>
          </p:cNvPicPr>
          <p:nvPr/>
        </p:nvPicPr>
        <p:blipFill>
          <a:blip r:embed="rId2"/>
          <a:stretch>
            <a:fillRect/>
          </a:stretch>
        </p:blipFill>
        <p:spPr>
          <a:xfrm>
            <a:off x="754554" y="2595955"/>
            <a:ext cx="8176337" cy="2065601"/>
          </a:xfrm>
          <a:prstGeom prst="rect">
            <a:avLst/>
          </a:prstGeom>
        </p:spPr>
      </p:pic>
    </p:spTree>
    <p:extLst>
      <p:ext uri="{BB962C8B-B14F-4D97-AF65-F5344CB8AC3E}">
        <p14:creationId xmlns:p14="http://schemas.microsoft.com/office/powerpoint/2010/main" val="85655247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Subqueries</a:t>
            </a:r>
            <a:endParaRPr lang="en-US" dirty="0"/>
          </a:p>
        </p:txBody>
      </p:sp>
      <p:sp>
        <p:nvSpPr>
          <p:cNvPr id="3" name="Content Placeholder 2"/>
          <p:cNvSpPr>
            <a:spLocks noGrp="1"/>
          </p:cNvSpPr>
          <p:nvPr>
            <p:ph idx="1"/>
          </p:nvPr>
        </p:nvSpPr>
        <p:spPr/>
        <p:txBody>
          <a:bodyPr/>
          <a:lstStyle/>
          <a:p>
            <a:r>
              <a:rPr lang="en-US" dirty="0"/>
              <a:t>.</a:t>
            </a:r>
          </a:p>
        </p:txBody>
      </p:sp>
      <p:pic>
        <p:nvPicPr>
          <p:cNvPr id="4" name="Picture 3"/>
          <p:cNvPicPr>
            <a:picLocks noChangeAspect="1"/>
          </p:cNvPicPr>
          <p:nvPr/>
        </p:nvPicPr>
        <p:blipFill>
          <a:blip r:embed="rId2"/>
          <a:stretch>
            <a:fillRect/>
          </a:stretch>
        </p:blipFill>
        <p:spPr>
          <a:xfrm>
            <a:off x="296518" y="1189038"/>
            <a:ext cx="8557742" cy="4947776"/>
          </a:xfrm>
          <a:prstGeom prst="rect">
            <a:avLst/>
          </a:prstGeom>
        </p:spPr>
      </p:pic>
    </p:spTree>
    <p:extLst>
      <p:ext uri="{BB962C8B-B14F-4D97-AF65-F5344CB8AC3E}">
        <p14:creationId xmlns:p14="http://schemas.microsoft.com/office/powerpoint/2010/main" val="16429068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AppendingTables</a:t>
            </a:r>
            <a:r>
              <a:rPr lang="en-US" dirty="0" smtClean="0"/>
              <a:t> Using Joins</a:t>
            </a:r>
            <a:endParaRPr lang="en-US" dirty="0"/>
          </a:p>
        </p:txBody>
      </p:sp>
      <p:sp>
        <p:nvSpPr>
          <p:cNvPr id="3" name="Content Placeholder 2"/>
          <p:cNvSpPr>
            <a:spLocks noGrp="1"/>
          </p:cNvSpPr>
          <p:nvPr>
            <p:ph idx="1"/>
          </p:nvPr>
        </p:nvSpPr>
        <p:spPr/>
        <p:txBody>
          <a:bodyPr/>
          <a:lstStyle/>
          <a:p>
            <a:endParaRPr lang="en-US" b="1" dirty="0" smtClean="0"/>
          </a:p>
          <a:p>
            <a:pPr marL="0" indent="0">
              <a:buNone/>
            </a:pPr>
            <a:r>
              <a:rPr lang="en-US" sz="2400" b="1" dirty="0" smtClean="0"/>
              <a:t>SELECT </a:t>
            </a:r>
            <a:r>
              <a:rPr lang="en-US" sz="2400" b="1" dirty="0"/>
              <a:t>&lt;table1 </a:t>
            </a:r>
            <a:r>
              <a:rPr lang="en-US" sz="2400" b="1" dirty="0" err="1"/>
              <a:t>name.attribute</a:t>
            </a:r>
            <a:r>
              <a:rPr lang="en-US" sz="2400" b="1" dirty="0"/>
              <a:t> name&gt;, </a:t>
            </a:r>
            <a:r>
              <a:rPr lang="en-US" sz="2400" b="1" dirty="0" smtClean="0"/>
              <a:t/>
            </a:r>
            <a:br>
              <a:rPr lang="en-US" sz="2400" b="1" dirty="0" smtClean="0"/>
            </a:br>
            <a:r>
              <a:rPr lang="en-US" sz="2400" b="1" dirty="0" smtClean="0"/>
              <a:t>	       &lt;table2 </a:t>
            </a:r>
            <a:r>
              <a:rPr lang="en-US" sz="2400" b="1" dirty="0" err="1" smtClean="0"/>
              <a:t>name.attribute</a:t>
            </a:r>
            <a:r>
              <a:rPr lang="en-US" sz="2400" b="1" dirty="0" smtClean="0"/>
              <a:t> </a:t>
            </a:r>
            <a:r>
              <a:rPr lang="en-US" sz="2400" b="1" dirty="0"/>
              <a:t>name&gt;,... </a:t>
            </a:r>
            <a:endParaRPr lang="en-US" sz="2400" b="1" dirty="0" smtClean="0"/>
          </a:p>
          <a:p>
            <a:pPr marL="0" indent="0">
              <a:buNone/>
            </a:pPr>
            <a:r>
              <a:rPr lang="en-US" sz="2400" b="1" dirty="0" smtClean="0"/>
              <a:t>FROM </a:t>
            </a:r>
            <a:r>
              <a:rPr lang="en-US" sz="2400" b="1" dirty="0"/>
              <a:t>&lt;table1 name&gt;, &lt;table2 name&gt;,...</a:t>
            </a:r>
            <a:br>
              <a:rPr lang="en-US" sz="2400" b="1" dirty="0"/>
            </a:br>
            <a:r>
              <a:rPr lang="en-US" sz="2400" b="1" dirty="0"/>
              <a:t>WHERE &lt;join condition&gt;</a:t>
            </a:r>
            <a:br>
              <a:rPr lang="en-US" sz="2400" b="1" dirty="0"/>
            </a:br>
            <a:r>
              <a:rPr lang="en-US" sz="2400" b="1" dirty="0"/>
              <a:t>ORDER BY &lt;column name&gt; </a:t>
            </a:r>
            <a:endParaRPr lang="en-US" sz="2400" dirty="0"/>
          </a:p>
          <a:p>
            <a:endParaRPr lang="en-US" dirty="0"/>
          </a:p>
        </p:txBody>
      </p:sp>
    </p:spTree>
    <p:extLst>
      <p:ext uri="{BB962C8B-B14F-4D97-AF65-F5344CB8AC3E}">
        <p14:creationId xmlns:p14="http://schemas.microsoft.com/office/powerpoint/2010/main" val="9480192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technical jargon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23778940"/>
              </p:ext>
            </p:extLst>
          </p:nvPr>
        </p:nvGraphicFramePr>
        <p:xfrm>
          <a:off x="953653" y="3151190"/>
          <a:ext cx="5461038" cy="1962180"/>
        </p:xfrm>
        <a:graphic>
          <a:graphicData uri="http://schemas.openxmlformats.org/drawingml/2006/table">
            <a:tbl>
              <a:tblPr firstRow="1" bandRow="1">
                <a:tableStyleId>{5C22544A-7EE6-4342-B048-85BDC9FD1C3A}</a:tableStyleId>
              </a:tblPr>
              <a:tblGrid>
                <a:gridCol w="1820346"/>
                <a:gridCol w="1820346"/>
                <a:gridCol w="1820346"/>
              </a:tblGrid>
              <a:tr h="490545">
                <a:tc>
                  <a:txBody>
                    <a:bodyPr/>
                    <a:lstStyle/>
                    <a:p>
                      <a:endParaRPr lang="en-US" dirty="0"/>
                    </a:p>
                  </a:txBody>
                  <a:tcPr/>
                </a:tc>
                <a:tc>
                  <a:txBody>
                    <a:bodyPr/>
                    <a:lstStyle/>
                    <a:p>
                      <a:endParaRPr lang="en-US" dirty="0"/>
                    </a:p>
                  </a:txBody>
                  <a:tcPr/>
                </a:tc>
                <a:tc>
                  <a:txBody>
                    <a:bodyPr/>
                    <a:lstStyle/>
                    <a:p>
                      <a:endParaRPr lang="en-US" dirty="0"/>
                    </a:p>
                  </a:txBody>
                  <a:tcPr/>
                </a:tc>
              </a:tr>
              <a:tr h="490545">
                <a:tc>
                  <a:txBody>
                    <a:bodyPr/>
                    <a:lstStyle/>
                    <a:p>
                      <a:r>
                        <a:rPr lang="en-US" sz="2400" dirty="0" smtClean="0"/>
                        <a:t>Table</a:t>
                      </a:r>
                      <a:endParaRPr lang="en-US" sz="2400" dirty="0"/>
                    </a:p>
                  </a:txBody>
                  <a:tcPr/>
                </a:tc>
                <a:tc>
                  <a:txBody>
                    <a:bodyPr/>
                    <a:lstStyle/>
                    <a:p>
                      <a:r>
                        <a:rPr lang="en-US" sz="2400" dirty="0" smtClean="0"/>
                        <a:t>Row</a:t>
                      </a:r>
                      <a:endParaRPr lang="en-US" sz="2400" dirty="0"/>
                    </a:p>
                  </a:txBody>
                  <a:tcPr/>
                </a:tc>
                <a:tc>
                  <a:txBody>
                    <a:bodyPr/>
                    <a:lstStyle/>
                    <a:p>
                      <a:r>
                        <a:rPr lang="en-US" sz="2400" dirty="0" smtClean="0"/>
                        <a:t>Column</a:t>
                      </a:r>
                      <a:endParaRPr lang="en-US" sz="2400" dirty="0"/>
                    </a:p>
                  </a:txBody>
                  <a:tcPr/>
                </a:tc>
              </a:tr>
              <a:tr h="490545">
                <a:tc>
                  <a:txBody>
                    <a:bodyPr/>
                    <a:lstStyle/>
                    <a:p>
                      <a:r>
                        <a:rPr lang="en-US" sz="2400" dirty="0" smtClean="0"/>
                        <a:t>Relation</a:t>
                      </a:r>
                      <a:endParaRPr lang="en-US" sz="2400" dirty="0"/>
                    </a:p>
                  </a:txBody>
                  <a:tcPr/>
                </a:tc>
                <a:tc>
                  <a:txBody>
                    <a:bodyPr/>
                    <a:lstStyle/>
                    <a:p>
                      <a:r>
                        <a:rPr lang="en-US" sz="2400" dirty="0" smtClean="0"/>
                        <a:t>Tuple</a:t>
                      </a:r>
                      <a:endParaRPr lang="en-US" sz="2400" dirty="0"/>
                    </a:p>
                  </a:txBody>
                  <a:tcPr/>
                </a:tc>
                <a:tc>
                  <a:txBody>
                    <a:bodyPr/>
                    <a:lstStyle/>
                    <a:p>
                      <a:r>
                        <a:rPr lang="en-US" sz="2400" dirty="0" smtClean="0"/>
                        <a:t>Attribute</a:t>
                      </a:r>
                      <a:endParaRPr lang="en-US" sz="2400" dirty="0"/>
                    </a:p>
                  </a:txBody>
                  <a:tcPr/>
                </a:tc>
              </a:tr>
              <a:tr h="490545">
                <a:tc>
                  <a:txBody>
                    <a:bodyPr/>
                    <a:lstStyle/>
                    <a:p>
                      <a:r>
                        <a:rPr lang="en-US" sz="2400" dirty="0" smtClean="0"/>
                        <a:t>File</a:t>
                      </a:r>
                      <a:endParaRPr lang="en-US" sz="2400" dirty="0"/>
                    </a:p>
                  </a:txBody>
                  <a:tcPr/>
                </a:tc>
                <a:tc>
                  <a:txBody>
                    <a:bodyPr/>
                    <a:lstStyle/>
                    <a:p>
                      <a:r>
                        <a:rPr lang="en-US" sz="2400" dirty="0" smtClean="0"/>
                        <a:t>Record</a:t>
                      </a:r>
                      <a:endParaRPr lang="en-US" sz="2400" dirty="0"/>
                    </a:p>
                  </a:txBody>
                  <a:tcPr/>
                </a:tc>
                <a:tc>
                  <a:txBody>
                    <a:bodyPr/>
                    <a:lstStyle/>
                    <a:p>
                      <a:r>
                        <a:rPr lang="en-US" sz="2400" dirty="0" smtClean="0"/>
                        <a:t>Field</a:t>
                      </a:r>
                      <a:endParaRPr lang="en-US" sz="2400" dirty="0"/>
                    </a:p>
                  </a:txBody>
                  <a:tcPr/>
                </a:tc>
              </a:tr>
            </a:tbl>
          </a:graphicData>
        </a:graphic>
      </p:graphicFrame>
      <p:sp>
        <p:nvSpPr>
          <p:cNvPr id="3" name="TextBox 2"/>
          <p:cNvSpPr txBox="1"/>
          <p:nvPr/>
        </p:nvSpPr>
        <p:spPr>
          <a:xfrm>
            <a:off x="576869" y="2009772"/>
            <a:ext cx="7688373" cy="523220"/>
          </a:xfrm>
          <a:prstGeom prst="rect">
            <a:avLst/>
          </a:prstGeom>
          <a:noFill/>
        </p:spPr>
        <p:txBody>
          <a:bodyPr wrap="none" rtlCol="0">
            <a:spAutoFit/>
          </a:bodyPr>
          <a:lstStyle/>
          <a:p>
            <a:r>
              <a:rPr lang="en-US" sz="2800" dirty="0" smtClean="0"/>
              <a:t>The words in the same columns are synonyms.</a:t>
            </a:r>
            <a:endParaRPr lang="en-US" sz="2800" dirty="0"/>
          </a:p>
        </p:txBody>
      </p:sp>
    </p:spTree>
    <p:extLst>
      <p:ext uri="{BB962C8B-B14F-4D97-AF65-F5344CB8AC3E}">
        <p14:creationId xmlns:p14="http://schemas.microsoft.com/office/powerpoint/2010/main" val="32266008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AppendingTables</a:t>
            </a:r>
            <a:r>
              <a:rPr lang="en-US" dirty="0"/>
              <a:t> Using Joins</a:t>
            </a:r>
          </a:p>
        </p:txBody>
      </p:sp>
      <p:sp>
        <p:nvSpPr>
          <p:cNvPr id="3" name="Content Placeholder 2"/>
          <p:cNvSpPr>
            <a:spLocks noGrp="1"/>
          </p:cNvSpPr>
          <p:nvPr>
            <p:ph idx="1"/>
          </p:nvPr>
        </p:nvSpPr>
        <p:spPr/>
        <p:txBody>
          <a:bodyPr/>
          <a:lstStyle/>
          <a:p>
            <a:r>
              <a:rPr lang="en-US" dirty="0" smtClean="0"/>
              <a:t>.</a:t>
            </a:r>
            <a:endParaRPr lang="en-US" dirty="0"/>
          </a:p>
        </p:txBody>
      </p:sp>
      <p:pic>
        <p:nvPicPr>
          <p:cNvPr id="7" name="Picture 6"/>
          <p:cNvPicPr>
            <a:picLocks noChangeAspect="1"/>
          </p:cNvPicPr>
          <p:nvPr/>
        </p:nvPicPr>
        <p:blipFill>
          <a:blip r:embed="rId2"/>
          <a:stretch>
            <a:fillRect/>
          </a:stretch>
        </p:blipFill>
        <p:spPr>
          <a:xfrm>
            <a:off x="795778" y="1600200"/>
            <a:ext cx="7298110" cy="2776722"/>
          </a:xfrm>
          <a:prstGeom prst="rect">
            <a:avLst/>
          </a:prstGeom>
        </p:spPr>
      </p:pic>
      <p:pic>
        <p:nvPicPr>
          <p:cNvPr id="8" name="Picture 7"/>
          <p:cNvPicPr>
            <a:picLocks noChangeAspect="1"/>
          </p:cNvPicPr>
          <p:nvPr/>
        </p:nvPicPr>
        <p:blipFill>
          <a:blip r:embed="rId3"/>
          <a:stretch>
            <a:fillRect/>
          </a:stretch>
        </p:blipFill>
        <p:spPr>
          <a:xfrm>
            <a:off x="324497" y="4687222"/>
            <a:ext cx="8362303" cy="1692079"/>
          </a:xfrm>
          <a:prstGeom prst="rect">
            <a:avLst/>
          </a:prstGeom>
        </p:spPr>
      </p:pic>
    </p:spTree>
    <p:extLst>
      <p:ext uri="{BB962C8B-B14F-4D97-AF65-F5344CB8AC3E}">
        <p14:creationId xmlns:p14="http://schemas.microsoft.com/office/powerpoint/2010/main" val="5839430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AppendingTables</a:t>
            </a:r>
            <a:r>
              <a:rPr lang="en-US" dirty="0"/>
              <a:t> Using Joins</a:t>
            </a:r>
          </a:p>
        </p:txBody>
      </p:sp>
      <p:sp>
        <p:nvSpPr>
          <p:cNvPr id="3" name="Content Placeholder 2"/>
          <p:cNvSpPr>
            <a:spLocks noGrp="1"/>
          </p:cNvSpPr>
          <p:nvPr>
            <p:ph idx="1"/>
          </p:nvPr>
        </p:nvSpPr>
        <p:spPr/>
        <p:txBody>
          <a:bodyPr/>
          <a:lstStyle/>
          <a:p>
            <a:r>
              <a:rPr lang="en-US" dirty="0" smtClean="0"/>
              <a:t>.</a:t>
            </a:r>
            <a:endParaRPr lang="en-US" dirty="0"/>
          </a:p>
        </p:txBody>
      </p:sp>
      <p:pic>
        <p:nvPicPr>
          <p:cNvPr id="5" name="Picture 4"/>
          <p:cNvPicPr>
            <a:picLocks noChangeAspect="1"/>
          </p:cNvPicPr>
          <p:nvPr/>
        </p:nvPicPr>
        <p:blipFill>
          <a:blip r:embed="rId2"/>
          <a:stretch>
            <a:fillRect/>
          </a:stretch>
        </p:blipFill>
        <p:spPr>
          <a:xfrm>
            <a:off x="228600" y="1295400"/>
            <a:ext cx="8292025" cy="3656326"/>
          </a:xfrm>
          <a:prstGeom prst="rect">
            <a:avLst/>
          </a:prstGeom>
        </p:spPr>
      </p:pic>
      <p:pic>
        <p:nvPicPr>
          <p:cNvPr id="6" name="Picture 5"/>
          <p:cNvPicPr>
            <a:picLocks noChangeAspect="1"/>
          </p:cNvPicPr>
          <p:nvPr/>
        </p:nvPicPr>
        <p:blipFill>
          <a:blip r:embed="rId3"/>
          <a:stretch>
            <a:fillRect/>
          </a:stretch>
        </p:blipFill>
        <p:spPr>
          <a:xfrm>
            <a:off x="304800" y="4953000"/>
            <a:ext cx="8315179" cy="1296674"/>
          </a:xfrm>
          <a:prstGeom prst="rect">
            <a:avLst/>
          </a:prstGeom>
        </p:spPr>
      </p:pic>
    </p:spTree>
    <p:extLst>
      <p:ext uri="{BB962C8B-B14F-4D97-AF65-F5344CB8AC3E}">
        <p14:creationId xmlns:p14="http://schemas.microsoft.com/office/powerpoint/2010/main" val="24732182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SQL </a:t>
            </a:r>
            <a:r>
              <a:rPr lang="en-US" dirty="0" smtClean="0"/>
              <a:t>Aliases</a:t>
            </a:r>
            <a:endParaRPr lang="en-US" dirty="0"/>
          </a:p>
        </p:txBody>
      </p:sp>
      <p:sp>
        <p:nvSpPr>
          <p:cNvPr id="3" name="Content Placeholder 2"/>
          <p:cNvSpPr>
            <a:spLocks noGrp="1"/>
          </p:cNvSpPr>
          <p:nvPr>
            <p:ph idx="1"/>
          </p:nvPr>
        </p:nvSpPr>
        <p:spPr>
          <a:solidFill>
            <a:schemeClr val="bg1"/>
          </a:solidFill>
        </p:spPr>
        <p:txBody>
          <a:bodyPr>
            <a:normAutofit fontScale="92500" lnSpcReduction="20000"/>
          </a:bodyPr>
          <a:lstStyle/>
          <a:p>
            <a:r>
              <a:rPr lang="en-US" dirty="0" smtClean="0"/>
              <a:t>SQL </a:t>
            </a:r>
            <a:r>
              <a:rPr lang="en-US" dirty="0"/>
              <a:t>aliases are used to give a table, or a column in a table, a temporary name.</a:t>
            </a:r>
          </a:p>
          <a:p>
            <a:pPr lvl="1"/>
            <a:r>
              <a:rPr lang="en-US" dirty="0" smtClean="0"/>
              <a:t>Aliases </a:t>
            </a:r>
            <a:r>
              <a:rPr lang="en-US" dirty="0"/>
              <a:t>are often used to make column names more readable.</a:t>
            </a:r>
          </a:p>
          <a:p>
            <a:pPr lvl="1"/>
            <a:r>
              <a:rPr lang="en-US" dirty="0" smtClean="0"/>
              <a:t>An </a:t>
            </a:r>
            <a:r>
              <a:rPr lang="en-US" dirty="0"/>
              <a:t>alias only exists for the duration of the query.</a:t>
            </a:r>
          </a:p>
          <a:p>
            <a:pPr marL="0" indent="0">
              <a:buNone/>
            </a:pPr>
            <a:r>
              <a:rPr lang="en-US" sz="3000" i="1" dirty="0" smtClean="0"/>
              <a:t>Alias </a:t>
            </a:r>
            <a:r>
              <a:rPr lang="en-US" sz="3000" i="1" dirty="0"/>
              <a:t>Column Syntax</a:t>
            </a:r>
          </a:p>
          <a:p>
            <a:pPr marL="400050" lvl="1" indent="0">
              <a:buNone/>
            </a:pPr>
            <a:r>
              <a:rPr lang="en-US" b="1" dirty="0">
                <a:solidFill>
                  <a:srgbClr val="FF0000"/>
                </a:solidFill>
                <a:latin typeface="Courier New"/>
                <a:cs typeface="Courier New"/>
              </a:rPr>
              <a:t>SELECT </a:t>
            </a:r>
            <a:r>
              <a:rPr lang="en-US" b="1" dirty="0" err="1">
                <a:solidFill>
                  <a:srgbClr val="FF0000"/>
                </a:solidFill>
                <a:latin typeface="Courier New"/>
                <a:cs typeface="Courier New"/>
              </a:rPr>
              <a:t>column_name</a:t>
            </a:r>
            <a:r>
              <a:rPr lang="en-US" b="1" dirty="0">
                <a:solidFill>
                  <a:srgbClr val="FF0000"/>
                </a:solidFill>
                <a:latin typeface="Courier New"/>
                <a:cs typeface="Courier New"/>
              </a:rPr>
              <a:t> AS </a:t>
            </a:r>
            <a:r>
              <a:rPr lang="en-US" b="1" dirty="0" err="1">
                <a:solidFill>
                  <a:srgbClr val="FF0000"/>
                </a:solidFill>
                <a:latin typeface="Courier New"/>
                <a:cs typeface="Courier New"/>
              </a:rPr>
              <a:t>alias_name</a:t>
            </a:r>
            <a:endParaRPr lang="en-US" b="1" dirty="0">
              <a:solidFill>
                <a:srgbClr val="FF0000"/>
              </a:solidFill>
              <a:latin typeface="Courier New"/>
              <a:cs typeface="Courier New"/>
            </a:endParaRPr>
          </a:p>
          <a:p>
            <a:pPr marL="400050" lvl="1" indent="0">
              <a:buNone/>
            </a:pPr>
            <a:r>
              <a:rPr lang="en-US" b="1" dirty="0">
                <a:solidFill>
                  <a:srgbClr val="FF0000"/>
                </a:solidFill>
                <a:latin typeface="Courier New"/>
                <a:cs typeface="Courier New"/>
              </a:rPr>
              <a:t>FROM </a:t>
            </a:r>
            <a:r>
              <a:rPr lang="en-US" b="1" dirty="0" err="1">
                <a:solidFill>
                  <a:srgbClr val="FF0000"/>
                </a:solidFill>
                <a:latin typeface="Courier New"/>
                <a:cs typeface="Courier New"/>
              </a:rPr>
              <a:t>table_name</a:t>
            </a:r>
            <a:r>
              <a:rPr lang="en-US" b="1" dirty="0">
                <a:solidFill>
                  <a:srgbClr val="FF0000"/>
                </a:solidFill>
              </a:rPr>
              <a:t>;</a:t>
            </a:r>
          </a:p>
          <a:p>
            <a:pPr marL="0" indent="0">
              <a:buNone/>
            </a:pPr>
            <a:r>
              <a:rPr lang="en-US" sz="3000" i="1" dirty="0">
                <a:solidFill>
                  <a:srgbClr val="000000"/>
                </a:solidFill>
              </a:rPr>
              <a:t>Alias Table Syntax</a:t>
            </a:r>
          </a:p>
          <a:p>
            <a:pPr marL="400050" lvl="1" indent="0">
              <a:buNone/>
            </a:pPr>
            <a:r>
              <a:rPr lang="en-US" b="1" dirty="0">
                <a:solidFill>
                  <a:srgbClr val="FF0000"/>
                </a:solidFill>
                <a:latin typeface="Courier New"/>
                <a:cs typeface="Courier New"/>
              </a:rPr>
              <a:t>SELECT </a:t>
            </a:r>
            <a:r>
              <a:rPr lang="en-US" b="1" dirty="0" err="1">
                <a:solidFill>
                  <a:srgbClr val="FF0000"/>
                </a:solidFill>
                <a:latin typeface="Courier New"/>
                <a:cs typeface="Courier New"/>
              </a:rPr>
              <a:t>column_name</a:t>
            </a:r>
            <a:r>
              <a:rPr lang="en-US" b="1" dirty="0">
                <a:solidFill>
                  <a:srgbClr val="FF0000"/>
                </a:solidFill>
                <a:latin typeface="Courier New"/>
                <a:cs typeface="Courier New"/>
              </a:rPr>
              <a:t>(s)</a:t>
            </a:r>
          </a:p>
          <a:p>
            <a:pPr marL="400050" lvl="1" indent="0">
              <a:buNone/>
            </a:pPr>
            <a:r>
              <a:rPr lang="en-US" b="1" dirty="0">
                <a:solidFill>
                  <a:srgbClr val="FF0000"/>
                </a:solidFill>
                <a:latin typeface="Courier New"/>
                <a:cs typeface="Courier New"/>
              </a:rPr>
              <a:t>FROM </a:t>
            </a:r>
            <a:r>
              <a:rPr lang="en-US" b="1" dirty="0" err="1">
                <a:solidFill>
                  <a:srgbClr val="FF0000"/>
                </a:solidFill>
                <a:latin typeface="Courier New"/>
                <a:cs typeface="Courier New"/>
              </a:rPr>
              <a:t>table_name</a:t>
            </a:r>
            <a:r>
              <a:rPr lang="en-US" b="1" dirty="0">
                <a:solidFill>
                  <a:srgbClr val="FF0000"/>
                </a:solidFill>
                <a:latin typeface="Courier New"/>
                <a:cs typeface="Courier New"/>
              </a:rPr>
              <a:t> AS </a:t>
            </a:r>
            <a:r>
              <a:rPr lang="en-US" b="1" dirty="0" err="1">
                <a:solidFill>
                  <a:srgbClr val="FF0000"/>
                </a:solidFill>
                <a:latin typeface="Courier New"/>
                <a:cs typeface="Courier New"/>
              </a:rPr>
              <a:t>alias_name</a:t>
            </a:r>
            <a:r>
              <a:rPr lang="en-US" b="1" dirty="0">
                <a:solidFill>
                  <a:srgbClr val="FF0000"/>
                </a:solidFill>
                <a:latin typeface="Courier New"/>
                <a:cs typeface="Courier New"/>
              </a:rPr>
              <a:t>;</a:t>
            </a:r>
          </a:p>
        </p:txBody>
      </p:sp>
    </p:spTree>
    <p:extLst>
      <p:ext uri="{BB962C8B-B14F-4D97-AF65-F5344CB8AC3E}">
        <p14:creationId xmlns:p14="http://schemas.microsoft.com/office/powerpoint/2010/main" val="728572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pic>
        <p:nvPicPr>
          <p:cNvPr id="5" name="Picture 4" descr="img_innerjoi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4267200"/>
            <a:ext cx="2540000" cy="1841500"/>
          </a:xfrm>
          <a:prstGeom prst="rect">
            <a:avLst/>
          </a:prstGeom>
        </p:spPr>
      </p:pic>
      <p:pic>
        <p:nvPicPr>
          <p:cNvPr id="7" name="Picture 6"/>
          <p:cNvPicPr>
            <a:picLocks noChangeAspect="1"/>
          </p:cNvPicPr>
          <p:nvPr/>
        </p:nvPicPr>
        <p:blipFill rotWithShape="1">
          <a:blip r:embed="rId3"/>
          <a:srcRect r="2864"/>
          <a:stretch/>
        </p:blipFill>
        <p:spPr>
          <a:xfrm>
            <a:off x="762000" y="2667000"/>
            <a:ext cx="8097573" cy="1237189"/>
          </a:xfrm>
          <a:prstGeom prst="rect">
            <a:avLst/>
          </a:prstGeom>
        </p:spPr>
      </p:pic>
      <p:sp>
        <p:nvSpPr>
          <p:cNvPr id="9" name="Content Placeholder 2"/>
          <p:cNvSpPr>
            <a:spLocks noGrp="1"/>
          </p:cNvSpPr>
          <p:nvPr>
            <p:ph idx="1"/>
          </p:nvPr>
        </p:nvSpPr>
        <p:spPr>
          <a:xfrm>
            <a:off x="457200" y="1524001"/>
            <a:ext cx="8229600" cy="1981200"/>
          </a:xfrm>
        </p:spPr>
        <p:txBody>
          <a:bodyPr/>
          <a:lstStyle/>
          <a:p>
            <a:r>
              <a:rPr lang="en-US" sz="2800" dirty="0"/>
              <a:t>The INNER JOIN keyword selects records that have matching values in both tables.</a:t>
            </a:r>
          </a:p>
          <a:p>
            <a:endParaRPr lang="en-US" dirty="0"/>
          </a:p>
          <a:p>
            <a:endParaRPr lang="en-US" dirty="0"/>
          </a:p>
        </p:txBody>
      </p:sp>
    </p:spTree>
    <p:extLst>
      <p:ext uri="{BB962C8B-B14F-4D97-AF65-F5344CB8AC3E}">
        <p14:creationId xmlns:p14="http://schemas.microsoft.com/office/powerpoint/2010/main" val="3882836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 </a:t>
            </a:r>
            <a:r>
              <a:rPr lang="en-US" i="1" dirty="0" smtClean="0"/>
              <a:t>Examples</a:t>
            </a:r>
            <a:endParaRPr lang="en-US" i="1" dirty="0"/>
          </a:p>
        </p:txBody>
      </p:sp>
      <p:pic>
        <p:nvPicPr>
          <p:cNvPr id="4" name="Picture 3"/>
          <p:cNvPicPr>
            <a:picLocks noChangeAspect="1"/>
          </p:cNvPicPr>
          <p:nvPr/>
        </p:nvPicPr>
        <p:blipFill>
          <a:blip r:embed="rId2"/>
          <a:stretch>
            <a:fillRect/>
          </a:stretch>
        </p:blipFill>
        <p:spPr>
          <a:xfrm>
            <a:off x="457200" y="2286000"/>
            <a:ext cx="8491151" cy="1066800"/>
          </a:xfrm>
          <a:prstGeom prst="rect">
            <a:avLst/>
          </a:prstGeom>
        </p:spPr>
      </p:pic>
      <p:pic>
        <p:nvPicPr>
          <p:cNvPr id="5" name="Picture 4"/>
          <p:cNvPicPr>
            <a:picLocks noChangeAspect="1"/>
          </p:cNvPicPr>
          <p:nvPr/>
        </p:nvPicPr>
        <p:blipFill>
          <a:blip r:embed="rId3"/>
          <a:stretch>
            <a:fillRect/>
          </a:stretch>
        </p:blipFill>
        <p:spPr>
          <a:xfrm>
            <a:off x="457200" y="3886200"/>
            <a:ext cx="8202440" cy="1371600"/>
          </a:xfrm>
          <a:prstGeom prst="rect">
            <a:avLst/>
          </a:prstGeom>
        </p:spPr>
      </p:pic>
    </p:spTree>
    <p:extLst>
      <p:ext uri="{BB962C8B-B14F-4D97-AF65-F5344CB8AC3E}">
        <p14:creationId xmlns:p14="http://schemas.microsoft.com/office/powerpoint/2010/main" val="3844552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 JOIN</a:t>
            </a:r>
            <a:endParaRPr lang="en-US" dirty="0"/>
          </a:p>
        </p:txBody>
      </p:sp>
      <p:sp>
        <p:nvSpPr>
          <p:cNvPr id="3" name="Content Placeholder 2"/>
          <p:cNvSpPr>
            <a:spLocks noGrp="1"/>
          </p:cNvSpPr>
          <p:nvPr>
            <p:ph idx="1"/>
          </p:nvPr>
        </p:nvSpPr>
        <p:spPr/>
        <p:txBody>
          <a:bodyPr>
            <a:normAutofit/>
          </a:bodyPr>
          <a:lstStyle/>
          <a:p>
            <a:r>
              <a:rPr lang="en-US" sz="2000" dirty="0"/>
              <a:t>The LEFT JOIN keyword returns all records from the left table (table1), and the matched records from the right table (table2). The result is NULL from the right side, if there is no </a:t>
            </a:r>
            <a:r>
              <a:rPr lang="en-US" sz="2000" dirty="0" smtClean="0"/>
              <a:t>match.</a:t>
            </a:r>
            <a:br>
              <a:rPr lang="en-US" sz="2000" dirty="0" smtClean="0"/>
            </a:br>
            <a:endParaRPr lang="en-US" sz="2000" dirty="0" smtClean="0"/>
          </a:p>
          <a:p>
            <a:pPr marL="0" indent="0">
              <a:buNone/>
            </a:pPr>
            <a:r>
              <a:rPr lang="en-US" sz="1800" dirty="0" smtClean="0">
                <a:solidFill>
                  <a:srgbClr val="0000CD"/>
                </a:solidFill>
                <a:latin typeface="Consolas"/>
                <a:ea typeface="Consolas"/>
                <a:cs typeface="Consolas"/>
              </a:rPr>
              <a:t>SELECT</a:t>
            </a:r>
            <a:r>
              <a:rPr lang="en-US" sz="1800" dirty="0" smtClean="0">
                <a:solidFill>
                  <a:srgbClr val="000000"/>
                </a:solidFill>
                <a:latin typeface="Consolas"/>
                <a:ea typeface="Consolas"/>
                <a:cs typeface="Consolas"/>
              </a:rPr>
              <a:t> </a:t>
            </a:r>
            <a:r>
              <a:rPr lang="en-US" sz="1800" i="1" dirty="0" err="1" smtClean="0">
                <a:solidFill>
                  <a:srgbClr val="000000"/>
                </a:solidFill>
                <a:latin typeface="Consolas"/>
                <a:ea typeface="Consolas"/>
                <a:cs typeface="Consolas"/>
              </a:rPr>
              <a:t>column_name</a:t>
            </a:r>
            <a:r>
              <a:rPr lang="en-US" sz="1800" i="1" dirty="0" smtClean="0">
                <a:solidFill>
                  <a:srgbClr val="000000"/>
                </a:solidFill>
                <a:latin typeface="Consolas"/>
                <a:ea typeface="Consolas"/>
                <a:cs typeface="Consolas"/>
              </a:rPr>
              <a:t>(s)</a:t>
            </a:r>
          </a:p>
          <a:p>
            <a:pPr marL="0" indent="0">
              <a:buNone/>
            </a:pPr>
            <a:r>
              <a:rPr lang="en-US" sz="1800" dirty="0" smtClean="0">
                <a:solidFill>
                  <a:srgbClr val="0000CD"/>
                </a:solidFill>
                <a:latin typeface="Consolas"/>
                <a:ea typeface="Consolas"/>
                <a:cs typeface="Consolas"/>
              </a:rPr>
              <a:t>FROM</a:t>
            </a:r>
            <a:r>
              <a:rPr lang="en-US" sz="1800" dirty="0" smtClean="0">
                <a:solidFill>
                  <a:srgbClr val="000000"/>
                </a:solidFill>
                <a:latin typeface="Consolas"/>
                <a:ea typeface="Consolas"/>
                <a:cs typeface="Consolas"/>
              </a:rPr>
              <a:t> </a:t>
            </a:r>
            <a:r>
              <a:rPr lang="en-US" sz="1800" i="1" dirty="0" smtClean="0">
                <a:solidFill>
                  <a:srgbClr val="000000"/>
                </a:solidFill>
                <a:latin typeface="Consolas"/>
                <a:ea typeface="Consolas"/>
                <a:cs typeface="Consolas"/>
              </a:rPr>
              <a:t>table1</a:t>
            </a:r>
            <a:br>
              <a:rPr lang="en-US" sz="1800" i="1" dirty="0" smtClean="0">
                <a:solidFill>
                  <a:srgbClr val="000000"/>
                </a:solidFill>
                <a:latin typeface="Consolas"/>
                <a:ea typeface="Consolas"/>
                <a:cs typeface="Consolas"/>
              </a:rPr>
            </a:br>
            <a:r>
              <a:rPr lang="en-US" sz="1800" dirty="0" smtClean="0">
                <a:solidFill>
                  <a:srgbClr val="0000CD"/>
                </a:solidFill>
                <a:latin typeface="Consolas"/>
                <a:ea typeface="Consolas"/>
                <a:cs typeface="Consolas"/>
              </a:rPr>
              <a:t>LEFT</a:t>
            </a:r>
            <a:r>
              <a:rPr lang="en-US" sz="1800" dirty="0" smtClean="0">
                <a:solidFill>
                  <a:srgbClr val="000000"/>
                </a:solidFill>
                <a:latin typeface="Consolas"/>
                <a:ea typeface="Consolas"/>
                <a:cs typeface="Consolas"/>
              </a:rPr>
              <a:t> </a:t>
            </a:r>
            <a:r>
              <a:rPr lang="en-US" sz="1800" dirty="0">
                <a:solidFill>
                  <a:srgbClr val="0000CD"/>
                </a:solidFill>
                <a:latin typeface="Consolas"/>
                <a:ea typeface="Consolas"/>
                <a:cs typeface="Consolas"/>
              </a:rPr>
              <a:t>JOIN</a:t>
            </a:r>
            <a:r>
              <a:rPr lang="en-US" sz="1800" dirty="0">
                <a:solidFill>
                  <a:srgbClr val="000000"/>
                </a:solidFill>
                <a:latin typeface="Consolas"/>
                <a:ea typeface="Consolas"/>
                <a:cs typeface="Consolas"/>
              </a:rPr>
              <a:t> </a:t>
            </a:r>
            <a:r>
              <a:rPr lang="en-US" sz="1800" i="1" dirty="0">
                <a:solidFill>
                  <a:srgbClr val="000000"/>
                </a:solidFill>
                <a:latin typeface="Consolas"/>
                <a:ea typeface="Consolas"/>
                <a:cs typeface="Consolas"/>
              </a:rPr>
              <a:t>table2 </a:t>
            </a:r>
            <a:r>
              <a:rPr lang="en-US" sz="1800" dirty="0">
                <a:solidFill>
                  <a:srgbClr val="0000CD"/>
                </a:solidFill>
                <a:latin typeface="Consolas"/>
                <a:ea typeface="Consolas"/>
                <a:cs typeface="Consolas"/>
              </a:rPr>
              <a:t>ON</a:t>
            </a:r>
            <a:r>
              <a:rPr lang="en-US" sz="1800" dirty="0">
                <a:solidFill>
                  <a:srgbClr val="000000"/>
                </a:solidFill>
                <a:latin typeface="Consolas"/>
                <a:ea typeface="Consolas"/>
                <a:cs typeface="Consolas"/>
              </a:rPr>
              <a:t> </a:t>
            </a:r>
            <a:r>
              <a:rPr lang="en-US" sz="1800" i="1" dirty="0">
                <a:solidFill>
                  <a:srgbClr val="000000"/>
                </a:solidFill>
                <a:latin typeface="Consolas"/>
                <a:ea typeface="Consolas"/>
                <a:cs typeface="Consolas"/>
              </a:rPr>
              <a:t>table1.column_name </a:t>
            </a:r>
            <a:r>
              <a:rPr lang="en-US" sz="1800" dirty="0">
                <a:solidFill>
                  <a:srgbClr val="000000"/>
                </a:solidFill>
                <a:latin typeface="Consolas"/>
                <a:ea typeface="Consolas"/>
                <a:cs typeface="Consolas"/>
              </a:rPr>
              <a:t>=</a:t>
            </a:r>
            <a:r>
              <a:rPr lang="en-US" sz="1800" i="1" dirty="0">
                <a:solidFill>
                  <a:srgbClr val="000000"/>
                </a:solidFill>
                <a:latin typeface="Consolas"/>
                <a:ea typeface="Consolas"/>
                <a:cs typeface="Consolas"/>
              </a:rPr>
              <a:t> table2.column_name</a:t>
            </a:r>
            <a:r>
              <a:rPr lang="en-US" sz="2000" dirty="0">
                <a:solidFill>
                  <a:srgbClr val="000000"/>
                </a:solidFill>
                <a:latin typeface="Consolas"/>
                <a:ea typeface="Consolas"/>
                <a:cs typeface="Consolas"/>
              </a:rPr>
              <a:t>;</a:t>
            </a:r>
            <a:endParaRPr lang="en-US" sz="2000" dirty="0"/>
          </a:p>
        </p:txBody>
      </p:sp>
      <p:pic>
        <p:nvPicPr>
          <p:cNvPr id="4" name="Picture 3" descr="img_leftjoi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4267200"/>
            <a:ext cx="2540000" cy="1841500"/>
          </a:xfrm>
          <a:prstGeom prst="rect">
            <a:avLst/>
          </a:prstGeom>
        </p:spPr>
      </p:pic>
    </p:spTree>
    <p:extLst>
      <p:ext uri="{BB962C8B-B14F-4D97-AF65-F5344CB8AC3E}">
        <p14:creationId xmlns:p14="http://schemas.microsoft.com/office/powerpoint/2010/main" val="2765329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 </a:t>
            </a:r>
            <a:r>
              <a:rPr lang="en-US" dirty="0" err="1" smtClean="0"/>
              <a:t>JOIN:</a:t>
            </a:r>
            <a:r>
              <a:rPr lang="en-US" i="1" dirty="0" err="1" smtClean="0"/>
              <a:t>Example</a:t>
            </a:r>
            <a:r>
              <a:rPr lang="en-US" dirty="0" smtClean="0"/>
              <a:t> </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a:solidFill>
                  <a:srgbClr val="0000CD"/>
                </a:solidFill>
                <a:latin typeface="Consolas"/>
                <a:ea typeface="Consolas"/>
                <a:cs typeface="Consolas"/>
              </a:rPr>
              <a:t>SELECT</a:t>
            </a:r>
            <a:r>
              <a:rPr lang="en-US" sz="1800" dirty="0">
                <a:solidFill>
                  <a:srgbClr val="000000"/>
                </a:solidFill>
                <a:latin typeface="Consolas"/>
                <a:ea typeface="Consolas"/>
                <a:cs typeface="Consolas"/>
              </a:rPr>
              <a:t> </a:t>
            </a:r>
            <a:r>
              <a:rPr lang="en-US" sz="1800" dirty="0" err="1">
                <a:solidFill>
                  <a:srgbClr val="000000"/>
                </a:solidFill>
                <a:latin typeface="Consolas"/>
                <a:ea typeface="Consolas"/>
                <a:cs typeface="Consolas"/>
              </a:rPr>
              <a:t>Customers.CustomerName</a:t>
            </a:r>
            <a:r>
              <a:rPr lang="en-US" sz="1800" dirty="0">
                <a:solidFill>
                  <a:srgbClr val="000000"/>
                </a:solidFill>
                <a:latin typeface="Consolas"/>
                <a:ea typeface="Consolas"/>
                <a:cs typeface="Consolas"/>
              </a:rPr>
              <a:t>, </a:t>
            </a:r>
            <a:r>
              <a:rPr lang="en-US" sz="1800" dirty="0" err="1">
                <a:solidFill>
                  <a:srgbClr val="000000"/>
                </a:solidFill>
                <a:latin typeface="Consolas"/>
                <a:ea typeface="Consolas"/>
                <a:cs typeface="Consolas"/>
              </a:rPr>
              <a:t>Orders.OrderID</a:t>
            </a:r>
            <a:endParaRPr lang="en-US" sz="1800" dirty="0">
              <a:solidFill>
                <a:srgbClr val="000000"/>
              </a:solidFill>
              <a:latin typeface="Consolas"/>
              <a:ea typeface="Consolas"/>
              <a:cs typeface="Consolas"/>
            </a:endParaRPr>
          </a:p>
          <a:p>
            <a:pPr marL="0" indent="0">
              <a:buNone/>
            </a:pPr>
            <a:r>
              <a:rPr lang="en-US" sz="1800" dirty="0">
                <a:solidFill>
                  <a:srgbClr val="0000CD"/>
                </a:solidFill>
                <a:latin typeface="Consolas"/>
                <a:ea typeface="Consolas"/>
                <a:cs typeface="Consolas"/>
              </a:rPr>
              <a:t>FROM</a:t>
            </a:r>
            <a:r>
              <a:rPr lang="en-US" sz="1800" dirty="0">
                <a:solidFill>
                  <a:srgbClr val="000000"/>
                </a:solidFill>
                <a:latin typeface="Consolas"/>
                <a:ea typeface="Consolas"/>
                <a:cs typeface="Consolas"/>
              </a:rPr>
              <a:t> Customers</a:t>
            </a:r>
          </a:p>
          <a:p>
            <a:pPr marL="0" indent="0">
              <a:buNone/>
            </a:pPr>
            <a:r>
              <a:rPr lang="en-US" sz="1800" dirty="0">
                <a:solidFill>
                  <a:srgbClr val="0000CD"/>
                </a:solidFill>
                <a:latin typeface="Consolas"/>
                <a:ea typeface="Consolas"/>
                <a:cs typeface="Consolas"/>
              </a:rPr>
              <a:t>LEFT</a:t>
            </a:r>
            <a:r>
              <a:rPr lang="en-US" sz="1800" dirty="0">
                <a:solidFill>
                  <a:srgbClr val="000000"/>
                </a:solidFill>
                <a:latin typeface="Consolas"/>
                <a:ea typeface="Consolas"/>
                <a:cs typeface="Consolas"/>
              </a:rPr>
              <a:t> </a:t>
            </a:r>
            <a:r>
              <a:rPr lang="en-US" sz="1800" dirty="0">
                <a:solidFill>
                  <a:srgbClr val="0000CD"/>
                </a:solidFill>
                <a:latin typeface="Consolas"/>
                <a:ea typeface="Consolas"/>
                <a:cs typeface="Consolas"/>
              </a:rPr>
              <a:t>JOIN</a:t>
            </a:r>
            <a:r>
              <a:rPr lang="en-US" sz="1800" dirty="0">
                <a:solidFill>
                  <a:srgbClr val="000000"/>
                </a:solidFill>
                <a:latin typeface="Consolas"/>
                <a:ea typeface="Consolas"/>
                <a:cs typeface="Consolas"/>
              </a:rPr>
              <a:t> Orders </a:t>
            </a:r>
            <a:r>
              <a:rPr lang="en-US" sz="1800" dirty="0">
                <a:solidFill>
                  <a:srgbClr val="0000CD"/>
                </a:solidFill>
                <a:latin typeface="Consolas"/>
                <a:ea typeface="Consolas"/>
                <a:cs typeface="Consolas"/>
              </a:rPr>
              <a:t>ON</a:t>
            </a:r>
            <a:r>
              <a:rPr lang="en-US" sz="1800" dirty="0">
                <a:solidFill>
                  <a:srgbClr val="000000"/>
                </a:solidFill>
                <a:latin typeface="Consolas"/>
                <a:ea typeface="Consolas"/>
                <a:cs typeface="Consolas"/>
              </a:rPr>
              <a:t> </a:t>
            </a:r>
            <a:r>
              <a:rPr lang="en-US" sz="1800" dirty="0" err="1">
                <a:solidFill>
                  <a:srgbClr val="000000"/>
                </a:solidFill>
                <a:latin typeface="Consolas"/>
                <a:ea typeface="Consolas"/>
                <a:cs typeface="Consolas"/>
              </a:rPr>
              <a:t>Customers.CustomerID</a:t>
            </a:r>
            <a:r>
              <a:rPr lang="en-US" sz="1800" dirty="0">
                <a:solidFill>
                  <a:srgbClr val="000000"/>
                </a:solidFill>
                <a:latin typeface="Consolas"/>
                <a:ea typeface="Consolas"/>
                <a:cs typeface="Consolas"/>
              </a:rPr>
              <a:t> = </a:t>
            </a:r>
            <a:r>
              <a:rPr lang="en-US" sz="1800" dirty="0" err="1">
                <a:solidFill>
                  <a:srgbClr val="000000"/>
                </a:solidFill>
                <a:latin typeface="Consolas"/>
                <a:ea typeface="Consolas"/>
                <a:cs typeface="Consolas"/>
              </a:rPr>
              <a:t>Orders.CustomerID</a:t>
            </a:r>
            <a:endParaRPr lang="en-US" sz="1800" dirty="0">
              <a:solidFill>
                <a:srgbClr val="000000"/>
              </a:solidFill>
              <a:latin typeface="Consolas"/>
              <a:ea typeface="Consolas"/>
              <a:cs typeface="Consolas"/>
            </a:endParaRPr>
          </a:p>
          <a:p>
            <a:pPr marL="0" indent="0">
              <a:buNone/>
            </a:pPr>
            <a:r>
              <a:rPr lang="en-US" sz="1800" dirty="0">
                <a:solidFill>
                  <a:srgbClr val="0000CD"/>
                </a:solidFill>
                <a:latin typeface="Consolas"/>
                <a:ea typeface="Consolas"/>
                <a:cs typeface="Consolas"/>
              </a:rPr>
              <a:t>ORDER</a:t>
            </a:r>
            <a:r>
              <a:rPr lang="en-US" sz="1800" dirty="0">
                <a:solidFill>
                  <a:srgbClr val="000000"/>
                </a:solidFill>
                <a:latin typeface="Consolas"/>
                <a:ea typeface="Consolas"/>
                <a:cs typeface="Consolas"/>
              </a:rPr>
              <a:t> </a:t>
            </a:r>
            <a:r>
              <a:rPr lang="en-US" sz="1800" dirty="0">
                <a:solidFill>
                  <a:srgbClr val="0000CD"/>
                </a:solidFill>
                <a:latin typeface="Consolas"/>
                <a:ea typeface="Consolas"/>
                <a:cs typeface="Consolas"/>
              </a:rPr>
              <a:t>BY</a:t>
            </a:r>
            <a:r>
              <a:rPr lang="en-US" sz="1800" dirty="0">
                <a:solidFill>
                  <a:srgbClr val="000000"/>
                </a:solidFill>
                <a:latin typeface="Consolas"/>
                <a:ea typeface="Consolas"/>
                <a:cs typeface="Consolas"/>
              </a:rPr>
              <a:t> </a:t>
            </a:r>
            <a:r>
              <a:rPr lang="en-US" sz="1800" dirty="0" err="1">
                <a:solidFill>
                  <a:srgbClr val="000000"/>
                </a:solidFill>
                <a:latin typeface="Consolas"/>
                <a:ea typeface="Consolas"/>
                <a:cs typeface="Consolas"/>
              </a:rPr>
              <a:t>Customers.CustomerName</a:t>
            </a:r>
            <a:r>
              <a:rPr lang="en-US" sz="1800" dirty="0">
                <a:solidFill>
                  <a:srgbClr val="000000"/>
                </a:solidFill>
                <a:latin typeface="Consolas"/>
                <a:ea typeface="Consolas"/>
                <a:cs typeface="Consolas"/>
              </a:rPr>
              <a:t>;</a:t>
            </a:r>
            <a:endParaRPr lang="en-US" sz="1800" dirty="0"/>
          </a:p>
        </p:txBody>
      </p:sp>
    </p:spTree>
    <p:extLst>
      <p:ext uri="{BB962C8B-B14F-4D97-AF65-F5344CB8AC3E}">
        <p14:creationId xmlns:p14="http://schemas.microsoft.com/office/powerpoint/2010/main" val="237580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JOIN</a:t>
            </a:r>
            <a:endParaRPr lang="en-US" dirty="0"/>
          </a:p>
        </p:txBody>
      </p:sp>
      <p:sp>
        <p:nvSpPr>
          <p:cNvPr id="3" name="Content Placeholder 2"/>
          <p:cNvSpPr>
            <a:spLocks noGrp="1"/>
          </p:cNvSpPr>
          <p:nvPr>
            <p:ph idx="1"/>
          </p:nvPr>
        </p:nvSpPr>
        <p:spPr/>
        <p:txBody>
          <a:bodyPr>
            <a:normAutofit/>
          </a:bodyPr>
          <a:lstStyle/>
          <a:p>
            <a:r>
              <a:rPr lang="en-US" sz="2000" dirty="0">
                <a:solidFill>
                  <a:srgbClr val="000000"/>
                </a:solidFill>
                <a:latin typeface="Verdana"/>
                <a:ea typeface="Verdana"/>
                <a:cs typeface="Verdana"/>
              </a:rPr>
              <a:t>The RIGHT JOIN keyword returns all records from the right table (table2), and the matched records from the left table (table1). The result is NULL from the left side, when there is no match</a:t>
            </a:r>
            <a:r>
              <a:rPr lang="en-US" sz="2000" dirty="0" smtClean="0">
                <a:solidFill>
                  <a:srgbClr val="000000"/>
                </a:solidFill>
                <a:latin typeface="Verdana"/>
                <a:ea typeface="Verdana"/>
                <a:cs typeface="Verdana"/>
              </a:rPr>
              <a:t>.</a:t>
            </a:r>
            <a:br>
              <a:rPr lang="en-US" sz="2000" dirty="0" smtClean="0">
                <a:solidFill>
                  <a:srgbClr val="000000"/>
                </a:solidFill>
                <a:latin typeface="Verdana"/>
                <a:ea typeface="Verdana"/>
                <a:cs typeface="Verdana"/>
              </a:rPr>
            </a:br>
            <a:endParaRPr lang="en-US" sz="2000" dirty="0" smtClean="0">
              <a:solidFill>
                <a:srgbClr val="000000"/>
              </a:solidFill>
              <a:latin typeface="Verdana"/>
              <a:ea typeface="Verdana"/>
              <a:cs typeface="Verdana"/>
            </a:endParaRPr>
          </a:p>
          <a:p>
            <a:pPr marL="0" indent="0">
              <a:buNone/>
            </a:pPr>
            <a:r>
              <a:rPr lang="en-US" sz="1800" dirty="0">
                <a:solidFill>
                  <a:srgbClr val="0000CD"/>
                </a:solidFill>
                <a:latin typeface="Consolas"/>
                <a:ea typeface="Consolas"/>
                <a:cs typeface="Consolas"/>
              </a:rPr>
              <a:t>SELECT</a:t>
            </a:r>
            <a:r>
              <a:rPr lang="en-US" sz="1800" dirty="0">
                <a:solidFill>
                  <a:srgbClr val="000000"/>
                </a:solidFill>
                <a:latin typeface="Consolas"/>
                <a:ea typeface="Consolas"/>
                <a:cs typeface="Consolas"/>
              </a:rPr>
              <a:t> </a:t>
            </a:r>
            <a:r>
              <a:rPr lang="en-US" sz="1800" i="1" dirty="0" err="1">
                <a:solidFill>
                  <a:srgbClr val="000000"/>
                </a:solidFill>
                <a:latin typeface="Consolas"/>
                <a:ea typeface="Consolas"/>
                <a:cs typeface="Consolas"/>
              </a:rPr>
              <a:t>column_name</a:t>
            </a:r>
            <a:r>
              <a:rPr lang="en-US" sz="1800" i="1" dirty="0">
                <a:solidFill>
                  <a:srgbClr val="000000"/>
                </a:solidFill>
                <a:latin typeface="Consolas"/>
                <a:ea typeface="Consolas"/>
                <a:cs typeface="Consolas"/>
              </a:rPr>
              <a:t>(s)</a:t>
            </a:r>
            <a:endParaRPr lang="en-US" sz="1800" dirty="0">
              <a:solidFill>
                <a:srgbClr val="000000"/>
              </a:solidFill>
              <a:latin typeface="Consolas"/>
              <a:ea typeface="Consolas"/>
              <a:cs typeface="Consolas"/>
            </a:endParaRPr>
          </a:p>
          <a:p>
            <a:pPr marL="0" indent="0">
              <a:buNone/>
            </a:pPr>
            <a:r>
              <a:rPr lang="en-US" sz="1800" dirty="0">
                <a:solidFill>
                  <a:srgbClr val="0000CD"/>
                </a:solidFill>
                <a:latin typeface="Consolas"/>
                <a:ea typeface="Consolas"/>
                <a:cs typeface="Consolas"/>
              </a:rPr>
              <a:t>FROM</a:t>
            </a:r>
            <a:r>
              <a:rPr lang="en-US" sz="1800" dirty="0">
                <a:solidFill>
                  <a:srgbClr val="000000"/>
                </a:solidFill>
                <a:latin typeface="Consolas"/>
                <a:ea typeface="Consolas"/>
                <a:cs typeface="Consolas"/>
              </a:rPr>
              <a:t> </a:t>
            </a:r>
            <a:r>
              <a:rPr lang="en-US" sz="1800" i="1" dirty="0">
                <a:solidFill>
                  <a:srgbClr val="000000"/>
                </a:solidFill>
                <a:latin typeface="Consolas"/>
                <a:ea typeface="Consolas"/>
                <a:cs typeface="Consolas"/>
              </a:rPr>
              <a:t>table1</a:t>
            </a:r>
            <a:endParaRPr lang="en-US" sz="1800" dirty="0">
              <a:solidFill>
                <a:srgbClr val="000000"/>
              </a:solidFill>
              <a:latin typeface="Consolas"/>
              <a:ea typeface="Consolas"/>
              <a:cs typeface="Consolas"/>
            </a:endParaRPr>
          </a:p>
          <a:p>
            <a:pPr marL="0" indent="0">
              <a:buNone/>
            </a:pPr>
            <a:r>
              <a:rPr lang="en-US" sz="1800" dirty="0">
                <a:solidFill>
                  <a:srgbClr val="0000CD"/>
                </a:solidFill>
                <a:latin typeface="Consolas"/>
                <a:ea typeface="Consolas"/>
                <a:cs typeface="Consolas"/>
              </a:rPr>
              <a:t>RIGHT</a:t>
            </a:r>
            <a:r>
              <a:rPr lang="en-US" sz="1800" dirty="0">
                <a:solidFill>
                  <a:srgbClr val="000000"/>
                </a:solidFill>
                <a:latin typeface="Consolas"/>
                <a:ea typeface="Consolas"/>
                <a:cs typeface="Consolas"/>
              </a:rPr>
              <a:t> </a:t>
            </a:r>
            <a:r>
              <a:rPr lang="en-US" sz="1800" dirty="0">
                <a:solidFill>
                  <a:srgbClr val="0000CD"/>
                </a:solidFill>
                <a:latin typeface="Consolas"/>
                <a:ea typeface="Consolas"/>
                <a:cs typeface="Consolas"/>
              </a:rPr>
              <a:t>JOIN</a:t>
            </a:r>
            <a:r>
              <a:rPr lang="en-US" sz="1800" dirty="0">
                <a:solidFill>
                  <a:srgbClr val="000000"/>
                </a:solidFill>
                <a:latin typeface="Consolas"/>
                <a:ea typeface="Consolas"/>
                <a:cs typeface="Consolas"/>
              </a:rPr>
              <a:t> </a:t>
            </a:r>
            <a:r>
              <a:rPr lang="en-US" sz="1800" i="1" dirty="0">
                <a:solidFill>
                  <a:srgbClr val="000000"/>
                </a:solidFill>
                <a:latin typeface="Consolas"/>
                <a:ea typeface="Consolas"/>
                <a:cs typeface="Consolas"/>
              </a:rPr>
              <a:t>table2 </a:t>
            </a:r>
            <a:r>
              <a:rPr lang="en-US" sz="1800" dirty="0">
                <a:solidFill>
                  <a:srgbClr val="0000CD"/>
                </a:solidFill>
                <a:latin typeface="Consolas"/>
                <a:ea typeface="Consolas"/>
                <a:cs typeface="Consolas"/>
              </a:rPr>
              <a:t>ON</a:t>
            </a:r>
            <a:r>
              <a:rPr lang="en-US" sz="1800" dirty="0">
                <a:solidFill>
                  <a:srgbClr val="000000"/>
                </a:solidFill>
                <a:latin typeface="Consolas"/>
                <a:ea typeface="Consolas"/>
                <a:cs typeface="Consolas"/>
              </a:rPr>
              <a:t> </a:t>
            </a:r>
            <a:r>
              <a:rPr lang="en-US" sz="1800" i="1" dirty="0">
                <a:solidFill>
                  <a:srgbClr val="000000"/>
                </a:solidFill>
                <a:latin typeface="Consolas"/>
                <a:ea typeface="Consolas"/>
                <a:cs typeface="Consolas"/>
              </a:rPr>
              <a:t>table1.column_name </a:t>
            </a:r>
            <a:r>
              <a:rPr lang="en-US" sz="1800" dirty="0">
                <a:solidFill>
                  <a:srgbClr val="000000"/>
                </a:solidFill>
                <a:latin typeface="Consolas"/>
                <a:ea typeface="Consolas"/>
                <a:cs typeface="Consolas"/>
              </a:rPr>
              <a:t>=</a:t>
            </a:r>
            <a:r>
              <a:rPr lang="en-US" sz="1800" i="1" dirty="0">
                <a:solidFill>
                  <a:srgbClr val="000000"/>
                </a:solidFill>
                <a:latin typeface="Consolas"/>
                <a:ea typeface="Consolas"/>
                <a:cs typeface="Consolas"/>
              </a:rPr>
              <a:t> table2.column_name</a:t>
            </a:r>
            <a:r>
              <a:rPr lang="en-US" sz="1800" dirty="0">
                <a:solidFill>
                  <a:srgbClr val="000000"/>
                </a:solidFill>
                <a:latin typeface="Consolas"/>
                <a:ea typeface="Consolas"/>
                <a:cs typeface="Consolas"/>
              </a:rPr>
              <a:t>;</a:t>
            </a:r>
            <a:endParaRPr lang="en-US" sz="1800" dirty="0"/>
          </a:p>
        </p:txBody>
      </p:sp>
      <p:pic>
        <p:nvPicPr>
          <p:cNvPr id="4" name="Picture 3" descr="img_rightjoi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4419600"/>
            <a:ext cx="2540000" cy="1841500"/>
          </a:xfrm>
          <a:prstGeom prst="rect">
            <a:avLst/>
          </a:prstGeom>
        </p:spPr>
      </p:pic>
    </p:spTree>
    <p:extLst>
      <p:ext uri="{BB962C8B-B14F-4D97-AF65-F5344CB8AC3E}">
        <p14:creationId xmlns:p14="http://schemas.microsoft.com/office/powerpoint/2010/main" val="559160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OUTER JOIN</a:t>
            </a:r>
            <a:endParaRPr lang="en-US" dirty="0"/>
          </a:p>
        </p:txBody>
      </p:sp>
      <p:sp>
        <p:nvSpPr>
          <p:cNvPr id="3" name="Content Placeholder 2"/>
          <p:cNvSpPr>
            <a:spLocks noGrp="1"/>
          </p:cNvSpPr>
          <p:nvPr>
            <p:ph idx="1"/>
          </p:nvPr>
        </p:nvSpPr>
        <p:spPr>
          <a:xfrm>
            <a:off x="480951" y="1683327"/>
            <a:ext cx="8053450" cy="4681847"/>
          </a:xfrm>
        </p:spPr>
        <p:txBody>
          <a:bodyPr>
            <a:normAutofit/>
          </a:bodyPr>
          <a:lstStyle/>
          <a:p>
            <a:r>
              <a:rPr lang="en-US" sz="2000" dirty="0"/>
              <a:t>The FULL OUTER JOIN keyword return all records when there is a match in either left (table1) or right (table2) table records.</a:t>
            </a:r>
          </a:p>
          <a:p>
            <a:r>
              <a:rPr lang="en-US" sz="2000" dirty="0" smtClean="0"/>
              <a:t>Note</a:t>
            </a:r>
            <a:r>
              <a:rPr lang="en-US" sz="2000" dirty="0"/>
              <a:t>: FULL OUTER JOIN can potentially return very large result-sets</a:t>
            </a:r>
            <a:r>
              <a:rPr lang="en-US" sz="2000" dirty="0" smtClean="0"/>
              <a:t>!</a:t>
            </a:r>
            <a:br>
              <a:rPr lang="en-US" sz="2000" dirty="0" smtClean="0"/>
            </a:br>
            <a:endParaRPr lang="en-US" sz="2000" dirty="0" smtClean="0"/>
          </a:p>
          <a:p>
            <a:pPr marL="400050" lvl="1" indent="0">
              <a:buNone/>
            </a:pPr>
            <a:r>
              <a:rPr lang="en-US" sz="1800" dirty="0">
                <a:solidFill>
                  <a:srgbClr val="0000CD"/>
                </a:solidFill>
                <a:latin typeface="Consolas"/>
                <a:ea typeface="Consolas"/>
                <a:cs typeface="Consolas"/>
              </a:rPr>
              <a:t>SELECT</a:t>
            </a:r>
            <a:r>
              <a:rPr lang="en-US" sz="1800" dirty="0">
                <a:solidFill>
                  <a:srgbClr val="000000"/>
                </a:solidFill>
                <a:latin typeface="Consolas"/>
                <a:ea typeface="Consolas"/>
                <a:cs typeface="Consolas"/>
              </a:rPr>
              <a:t> </a:t>
            </a:r>
            <a:r>
              <a:rPr lang="en-US" sz="1800" i="1" dirty="0" err="1">
                <a:solidFill>
                  <a:srgbClr val="000000"/>
                </a:solidFill>
                <a:latin typeface="Consolas"/>
                <a:ea typeface="Consolas"/>
                <a:cs typeface="Consolas"/>
              </a:rPr>
              <a:t>column_name</a:t>
            </a:r>
            <a:r>
              <a:rPr lang="en-US" sz="1800" i="1" dirty="0">
                <a:solidFill>
                  <a:srgbClr val="000000"/>
                </a:solidFill>
                <a:latin typeface="Consolas"/>
                <a:ea typeface="Consolas"/>
                <a:cs typeface="Consolas"/>
              </a:rPr>
              <a:t>(s)</a:t>
            </a:r>
            <a:endParaRPr lang="en-US" sz="1800" dirty="0">
              <a:solidFill>
                <a:srgbClr val="000000"/>
              </a:solidFill>
              <a:latin typeface="Consolas"/>
              <a:ea typeface="Consolas"/>
              <a:cs typeface="Consolas"/>
            </a:endParaRPr>
          </a:p>
          <a:p>
            <a:pPr marL="400050" lvl="1" indent="0">
              <a:buNone/>
            </a:pPr>
            <a:r>
              <a:rPr lang="en-US" sz="1800" dirty="0">
                <a:solidFill>
                  <a:srgbClr val="0000CD"/>
                </a:solidFill>
                <a:latin typeface="Consolas"/>
                <a:ea typeface="Consolas"/>
                <a:cs typeface="Consolas"/>
              </a:rPr>
              <a:t>FROM</a:t>
            </a:r>
            <a:r>
              <a:rPr lang="en-US" sz="1800" dirty="0">
                <a:solidFill>
                  <a:srgbClr val="000000"/>
                </a:solidFill>
                <a:latin typeface="Consolas"/>
                <a:ea typeface="Consolas"/>
                <a:cs typeface="Consolas"/>
              </a:rPr>
              <a:t> </a:t>
            </a:r>
            <a:r>
              <a:rPr lang="en-US" sz="1800" i="1" dirty="0" smtClean="0">
                <a:solidFill>
                  <a:srgbClr val="000000"/>
                </a:solidFill>
                <a:latin typeface="Consolas"/>
                <a:ea typeface="Consolas"/>
                <a:cs typeface="Consolas"/>
              </a:rPr>
              <a:t>table1</a:t>
            </a:r>
            <a:br>
              <a:rPr lang="en-US" sz="1800" i="1" dirty="0" smtClean="0">
                <a:solidFill>
                  <a:srgbClr val="000000"/>
                </a:solidFill>
                <a:latin typeface="Consolas"/>
                <a:ea typeface="Consolas"/>
                <a:cs typeface="Consolas"/>
              </a:rPr>
            </a:br>
            <a:r>
              <a:rPr lang="en-US" sz="1800" dirty="0" smtClean="0">
                <a:solidFill>
                  <a:srgbClr val="0000CD"/>
                </a:solidFill>
                <a:latin typeface="Consolas"/>
                <a:ea typeface="Consolas"/>
                <a:cs typeface="Consolas"/>
              </a:rPr>
              <a:t>FULL</a:t>
            </a:r>
            <a:r>
              <a:rPr lang="en-US" sz="1800" dirty="0" smtClean="0">
                <a:solidFill>
                  <a:srgbClr val="000000"/>
                </a:solidFill>
                <a:latin typeface="Consolas"/>
                <a:ea typeface="Consolas"/>
                <a:cs typeface="Consolas"/>
              </a:rPr>
              <a:t> </a:t>
            </a:r>
            <a:r>
              <a:rPr lang="en-US" sz="1800" dirty="0">
                <a:solidFill>
                  <a:srgbClr val="0000CD"/>
                </a:solidFill>
                <a:latin typeface="Consolas"/>
                <a:ea typeface="Consolas"/>
                <a:cs typeface="Consolas"/>
              </a:rPr>
              <a:t>OUTER</a:t>
            </a:r>
            <a:r>
              <a:rPr lang="en-US" sz="1800" dirty="0">
                <a:solidFill>
                  <a:srgbClr val="000000"/>
                </a:solidFill>
                <a:latin typeface="Consolas"/>
                <a:ea typeface="Consolas"/>
                <a:cs typeface="Consolas"/>
              </a:rPr>
              <a:t> </a:t>
            </a:r>
            <a:r>
              <a:rPr lang="en-US" sz="1800" dirty="0">
                <a:solidFill>
                  <a:srgbClr val="0000CD"/>
                </a:solidFill>
                <a:latin typeface="Consolas"/>
                <a:ea typeface="Consolas"/>
                <a:cs typeface="Consolas"/>
              </a:rPr>
              <a:t>JOIN</a:t>
            </a:r>
            <a:r>
              <a:rPr lang="en-US" sz="1800" dirty="0">
                <a:solidFill>
                  <a:srgbClr val="000000"/>
                </a:solidFill>
                <a:latin typeface="Consolas"/>
                <a:ea typeface="Consolas"/>
                <a:cs typeface="Consolas"/>
              </a:rPr>
              <a:t> </a:t>
            </a:r>
            <a:r>
              <a:rPr lang="en-US" sz="1800" i="1" dirty="0">
                <a:solidFill>
                  <a:srgbClr val="000000"/>
                </a:solidFill>
                <a:latin typeface="Consolas"/>
                <a:ea typeface="Consolas"/>
                <a:cs typeface="Consolas"/>
              </a:rPr>
              <a:t>table2 </a:t>
            </a:r>
            <a:r>
              <a:rPr lang="en-US" sz="1800" dirty="0">
                <a:solidFill>
                  <a:srgbClr val="0000CD"/>
                </a:solidFill>
                <a:latin typeface="Consolas"/>
                <a:ea typeface="Consolas"/>
                <a:cs typeface="Consolas"/>
              </a:rPr>
              <a:t>ON</a:t>
            </a:r>
            <a:r>
              <a:rPr lang="en-US" sz="1800" dirty="0">
                <a:solidFill>
                  <a:srgbClr val="000000"/>
                </a:solidFill>
                <a:latin typeface="Consolas"/>
                <a:ea typeface="Consolas"/>
                <a:cs typeface="Consolas"/>
              </a:rPr>
              <a:t> </a:t>
            </a:r>
            <a:r>
              <a:rPr lang="en-US" sz="1800" i="1" dirty="0">
                <a:solidFill>
                  <a:srgbClr val="000000"/>
                </a:solidFill>
                <a:latin typeface="Consolas"/>
                <a:ea typeface="Consolas"/>
                <a:cs typeface="Consolas"/>
              </a:rPr>
              <a:t>table1.column_name </a:t>
            </a:r>
            <a:r>
              <a:rPr lang="en-US" sz="1800" dirty="0">
                <a:solidFill>
                  <a:srgbClr val="000000"/>
                </a:solidFill>
                <a:latin typeface="Consolas"/>
                <a:ea typeface="Consolas"/>
                <a:cs typeface="Consolas"/>
              </a:rPr>
              <a:t>=</a:t>
            </a:r>
            <a:r>
              <a:rPr lang="en-US" sz="1800" i="1" dirty="0">
                <a:solidFill>
                  <a:srgbClr val="000000"/>
                </a:solidFill>
                <a:latin typeface="Consolas"/>
                <a:ea typeface="Consolas"/>
                <a:cs typeface="Consolas"/>
              </a:rPr>
              <a:t> table2.column_name</a:t>
            </a:r>
            <a:r>
              <a:rPr lang="en-US" sz="2000" dirty="0">
                <a:solidFill>
                  <a:srgbClr val="000000"/>
                </a:solidFill>
                <a:latin typeface="Consolas"/>
                <a:ea typeface="Consolas"/>
                <a:cs typeface="Consolas"/>
              </a:rPr>
              <a:t>;</a:t>
            </a:r>
            <a:endParaRPr lang="en-US" sz="2000" dirty="0"/>
          </a:p>
        </p:txBody>
      </p:sp>
      <p:pic>
        <p:nvPicPr>
          <p:cNvPr id="4" name="Picture 3" descr="img_fulljoi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4419600"/>
            <a:ext cx="2540000" cy="1841500"/>
          </a:xfrm>
          <a:prstGeom prst="rect">
            <a:avLst/>
          </a:prstGeom>
        </p:spPr>
      </p:pic>
    </p:spTree>
    <p:extLst>
      <p:ext uri="{BB962C8B-B14F-4D97-AF65-F5344CB8AC3E}">
        <p14:creationId xmlns:p14="http://schemas.microsoft.com/office/powerpoint/2010/main" val="185234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JOIN</a:t>
            </a:r>
            <a:endParaRPr lang="en-US" dirty="0"/>
          </a:p>
        </p:txBody>
      </p:sp>
      <p:sp>
        <p:nvSpPr>
          <p:cNvPr id="3" name="Content Placeholder 2"/>
          <p:cNvSpPr>
            <a:spLocks noGrp="1"/>
          </p:cNvSpPr>
          <p:nvPr>
            <p:ph idx="1"/>
          </p:nvPr>
        </p:nvSpPr>
        <p:spPr/>
        <p:txBody>
          <a:bodyPr>
            <a:normAutofit lnSpcReduction="10000"/>
          </a:bodyPr>
          <a:lstStyle/>
          <a:p>
            <a:r>
              <a:rPr lang="en-US" sz="2000" dirty="0">
                <a:solidFill>
                  <a:prstClr val="black"/>
                </a:solidFill>
                <a:latin typeface="Verdana"/>
              </a:rPr>
              <a:t>A self JOIN is a regular join, but the table is joined with itself</a:t>
            </a:r>
            <a:r>
              <a:rPr lang="en-US" sz="2000" dirty="0" smtClean="0">
                <a:solidFill>
                  <a:prstClr val="black"/>
                </a:solidFill>
                <a:latin typeface="Verdana"/>
              </a:rPr>
              <a:t>.</a:t>
            </a:r>
          </a:p>
          <a:p>
            <a:pPr marL="400050" lvl="1" indent="0">
              <a:buNone/>
            </a:pPr>
            <a:r>
              <a:rPr lang="en-US" sz="1800" dirty="0" smtClean="0">
                <a:solidFill>
                  <a:srgbClr val="0000CD"/>
                </a:solidFill>
                <a:latin typeface="Consolas"/>
                <a:ea typeface="Consolas"/>
                <a:cs typeface="Consolas"/>
              </a:rPr>
              <a:t>SELECT</a:t>
            </a:r>
            <a:r>
              <a:rPr lang="en-US" sz="1800" dirty="0" smtClean="0">
                <a:solidFill>
                  <a:srgbClr val="000000"/>
                </a:solidFill>
                <a:latin typeface="Consolas"/>
                <a:ea typeface="Consolas"/>
                <a:cs typeface="Consolas"/>
              </a:rPr>
              <a:t> </a:t>
            </a:r>
            <a:r>
              <a:rPr lang="en-US" sz="1800" i="1" dirty="0" err="1">
                <a:solidFill>
                  <a:srgbClr val="000000"/>
                </a:solidFill>
                <a:latin typeface="Consolas"/>
                <a:ea typeface="Consolas"/>
                <a:cs typeface="Consolas"/>
              </a:rPr>
              <a:t>column_name</a:t>
            </a:r>
            <a:r>
              <a:rPr lang="en-US" sz="1800" i="1" dirty="0">
                <a:solidFill>
                  <a:srgbClr val="000000"/>
                </a:solidFill>
                <a:latin typeface="Consolas"/>
                <a:ea typeface="Consolas"/>
                <a:cs typeface="Consolas"/>
              </a:rPr>
              <a:t>(s)</a:t>
            </a:r>
            <a:endParaRPr lang="en-US" sz="1800" dirty="0">
              <a:solidFill>
                <a:srgbClr val="000000"/>
              </a:solidFill>
              <a:latin typeface="Consolas"/>
              <a:ea typeface="Consolas"/>
              <a:cs typeface="Consolas"/>
            </a:endParaRPr>
          </a:p>
          <a:p>
            <a:pPr marL="400050" lvl="1" indent="0">
              <a:buNone/>
            </a:pPr>
            <a:r>
              <a:rPr lang="en-US" sz="1800" dirty="0">
                <a:solidFill>
                  <a:srgbClr val="0000CD"/>
                </a:solidFill>
                <a:latin typeface="Consolas"/>
                <a:ea typeface="Consolas"/>
                <a:cs typeface="Consolas"/>
              </a:rPr>
              <a:t>FROM</a:t>
            </a:r>
            <a:r>
              <a:rPr lang="en-US" sz="1800" dirty="0">
                <a:solidFill>
                  <a:srgbClr val="000000"/>
                </a:solidFill>
                <a:latin typeface="Consolas"/>
                <a:ea typeface="Consolas"/>
                <a:cs typeface="Consolas"/>
              </a:rPr>
              <a:t> </a:t>
            </a:r>
            <a:r>
              <a:rPr lang="en-US" sz="1800" i="1" dirty="0">
                <a:solidFill>
                  <a:srgbClr val="000000"/>
                </a:solidFill>
                <a:latin typeface="Consolas"/>
                <a:ea typeface="Consolas"/>
                <a:cs typeface="Consolas"/>
              </a:rPr>
              <a:t>table1 T1, table1 T2</a:t>
            </a:r>
            <a:endParaRPr lang="en-US" sz="1800" dirty="0">
              <a:solidFill>
                <a:srgbClr val="000000"/>
              </a:solidFill>
              <a:latin typeface="Consolas"/>
              <a:ea typeface="Consolas"/>
              <a:cs typeface="Consolas"/>
            </a:endParaRPr>
          </a:p>
          <a:p>
            <a:pPr marL="400050" lvl="1" indent="0">
              <a:buNone/>
            </a:pPr>
            <a:r>
              <a:rPr lang="en-US" sz="1800" dirty="0">
                <a:solidFill>
                  <a:srgbClr val="0000CD"/>
                </a:solidFill>
                <a:latin typeface="Consolas"/>
                <a:ea typeface="Consolas"/>
                <a:cs typeface="Consolas"/>
              </a:rPr>
              <a:t>WHERE</a:t>
            </a:r>
            <a:r>
              <a:rPr lang="en-US" sz="1800" dirty="0">
                <a:solidFill>
                  <a:srgbClr val="000000"/>
                </a:solidFill>
                <a:latin typeface="Consolas"/>
                <a:ea typeface="Consolas"/>
                <a:cs typeface="Consolas"/>
              </a:rPr>
              <a:t> </a:t>
            </a:r>
            <a:r>
              <a:rPr lang="en-US" sz="1800" i="1" dirty="0">
                <a:solidFill>
                  <a:srgbClr val="000000"/>
                </a:solidFill>
                <a:latin typeface="Consolas"/>
                <a:ea typeface="Consolas"/>
                <a:cs typeface="Consolas"/>
              </a:rPr>
              <a:t>condition</a:t>
            </a:r>
            <a:r>
              <a:rPr lang="en-US" sz="1800" dirty="0" smtClean="0">
                <a:solidFill>
                  <a:srgbClr val="000000"/>
                </a:solidFill>
                <a:latin typeface="Consolas"/>
                <a:ea typeface="Consolas"/>
                <a:cs typeface="Consolas"/>
              </a:rPr>
              <a:t>;</a:t>
            </a:r>
            <a:br>
              <a:rPr lang="en-US" sz="1800" dirty="0" smtClean="0">
                <a:solidFill>
                  <a:srgbClr val="000000"/>
                </a:solidFill>
                <a:latin typeface="Consolas"/>
                <a:ea typeface="Consolas"/>
                <a:cs typeface="Consolas"/>
              </a:rPr>
            </a:br>
            <a:endParaRPr lang="en-US" sz="1800" dirty="0" smtClean="0">
              <a:solidFill>
                <a:srgbClr val="000000"/>
              </a:solidFill>
              <a:latin typeface="Consolas"/>
              <a:ea typeface="Consolas"/>
              <a:cs typeface="Consolas"/>
            </a:endParaRPr>
          </a:p>
          <a:p>
            <a:r>
              <a:rPr lang="en-US" sz="2000" dirty="0">
                <a:solidFill>
                  <a:prstClr val="black"/>
                </a:solidFill>
                <a:latin typeface="Verdana"/>
              </a:rPr>
              <a:t>The following SQL statement matches customers that are from the same city:</a:t>
            </a:r>
          </a:p>
          <a:p>
            <a:pPr marL="400050" lvl="1" indent="0">
              <a:buNone/>
            </a:pPr>
            <a:endParaRPr lang="en-US" sz="1800" dirty="0" smtClean="0">
              <a:solidFill>
                <a:srgbClr val="000000"/>
              </a:solidFill>
              <a:latin typeface="Consolas"/>
              <a:ea typeface="Consolas"/>
              <a:cs typeface="Consolas"/>
            </a:endParaRPr>
          </a:p>
          <a:p>
            <a:pPr marL="400050" lvl="1" indent="0">
              <a:buNone/>
            </a:pPr>
            <a:r>
              <a:rPr lang="en-US" sz="1800" dirty="0">
                <a:solidFill>
                  <a:srgbClr val="0000CD"/>
                </a:solidFill>
                <a:latin typeface="Consolas"/>
                <a:ea typeface="Consolas"/>
                <a:cs typeface="Consolas"/>
              </a:rPr>
              <a:t>SELECT</a:t>
            </a:r>
            <a:r>
              <a:rPr lang="en-US" sz="1800" dirty="0">
                <a:solidFill>
                  <a:srgbClr val="000000"/>
                </a:solidFill>
                <a:latin typeface="Consolas"/>
                <a:ea typeface="Consolas"/>
                <a:cs typeface="Consolas"/>
              </a:rPr>
              <a:t> </a:t>
            </a:r>
            <a:r>
              <a:rPr lang="en-US" sz="1800" dirty="0" err="1">
                <a:solidFill>
                  <a:srgbClr val="000000"/>
                </a:solidFill>
                <a:latin typeface="Consolas"/>
                <a:ea typeface="Consolas"/>
                <a:cs typeface="Consolas"/>
              </a:rPr>
              <a:t>A.CustomerName</a:t>
            </a:r>
            <a:r>
              <a:rPr lang="en-US" sz="1800" dirty="0">
                <a:solidFill>
                  <a:srgbClr val="000000"/>
                </a:solidFill>
                <a:latin typeface="Consolas"/>
                <a:ea typeface="Consolas"/>
                <a:cs typeface="Consolas"/>
              </a:rPr>
              <a:t> </a:t>
            </a:r>
            <a:r>
              <a:rPr lang="en-US" sz="1800" dirty="0">
                <a:solidFill>
                  <a:srgbClr val="0000CD"/>
                </a:solidFill>
                <a:latin typeface="Consolas"/>
                <a:ea typeface="Consolas"/>
                <a:cs typeface="Consolas"/>
              </a:rPr>
              <a:t>AS</a:t>
            </a:r>
            <a:r>
              <a:rPr lang="en-US" sz="1800" dirty="0">
                <a:solidFill>
                  <a:srgbClr val="000000"/>
                </a:solidFill>
                <a:latin typeface="Consolas"/>
                <a:ea typeface="Consolas"/>
                <a:cs typeface="Consolas"/>
              </a:rPr>
              <a:t> CustomerName1, </a:t>
            </a:r>
            <a:r>
              <a:rPr lang="en-US" sz="1800" dirty="0" err="1">
                <a:solidFill>
                  <a:srgbClr val="000000"/>
                </a:solidFill>
                <a:latin typeface="Consolas"/>
                <a:ea typeface="Consolas"/>
                <a:cs typeface="Consolas"/>
              </a:rPr>
              <a:t>B.CustomerName</a:t>
            </a:r>
            <a:r>
              <a:rPr lang="en-US" sz="1800" dirty="0">
                <a:solidFill>
                  <a:srgbClr val="000000"/>
                </a:solidFill>
                <a:latin typeface="Consolas"/>
                <a:ea typeface="Consolas"/>
                <a:cs typeface="Consolas"/>
              </a:rPr>
              <a:t> </a:t>
            </a:r>
            <a:r>
              <a:rPr lang="en-US" sz="1800" dirty="0">
                <a:solidFill>
                  <a:srgbClr val="0000CD"/>
                </a:solidFill>
                <a:latin typeface="Consolas"/>
                <a:ea typeface="Consolas"/>
                <a:cs typeface="Consolas"/>
              </a:rPr>
              <a:t>AS</a:t>
            </a:r>
            <a:r>
              <a:rPr lang="en-US" sz="1800" dirty="0">
                <a:solidFill>
                  <a:srgbClr val="000000"/>
                </a:solidFill>
                <a:latin typeface="Consolas"/>
                <a:ea typeface="Consolas"/>
                <a:cs typeface="Consolas"/>
              </a:rPr>
              <a:t> CustomerName2, </a:t>
            </a:r>
            <a:r>
              <a:rPr lang="en-US" sz="1800" dirty="0" err="1">
                <a:solidFill>
                  <a:srgbClr val="000000"/>
                </a:solidFill>
                <a:latin typeface="Consolas"/>
                <a:ea typeface="Consolas"/>
                <a:cs typeface="Consolas"/>
              </a:rPr>
              <a:t>A.City</a:t>
            </a:r>
            <a:endParaRPr lang="en-US" sz="1800" dirty="0">
              <a:solidFill>
                <a:srgbClr val="000000"/>
              </a:solidFill>
              <a:latin typeface="Consolas"/>
              <a:ea typeface="Consolas"/>
              <a:cs typeface="Consolas"/>
            </a:endParaRPr>
          </a:p>
          <a:p>
            <a:pPr marL="400050" lvl="1" indent="0">
              <a:buNone/>
            </a:pPr>
            <a:r>
              <a:rPr lang="en-US" sz="1800" dirty="0">
                <a:solidFill>
                  <a:srgbClr val="0000CD"/>
                </a:solidFill>
                <a:latin typeface="Consolas"/>
                <a:ea typeface="Consolas"/>
                <a:cs typeface="Consolas"/>
              </a:rPr>
              <a:t>FROM</a:t>
            </a:r>
            <a:r>
              <a:rPr lang="en-US" sz="1800" dirty="0">
                <a:solidFill>
                  <a:srgbClr val="000000"/>
                </a:solidFill>
                <a:latin typeface="Consolas"/>
                <a:ea typeface="Consolas"/>
                <a:cs typeface="Consolas"/>
              </a:rPr>
              <a:t> Customers A, Customers B</a:t>
            </a:r>
          </a:p>
          <a:p>
            <a:pPr marL="400050" lvl="1" indent="0">
              <a:buNone/>
            </a:pPr>
            <a:r>
              <a:rPr lang="en-US" sz="1800" dirty="0">
                <a:solidFill>
                  <a:srgbClr val="0000CD"/>
                </a:solidFill>
                <a:latin typeface="Consolas"/>
                <a:ea typeface="Consolas"/>
                <a:cs typeface="Consolas"/>
              </a:rPr>
              <a:t>WHERE</a:t>
            </a:r>
            <a:r>
              <a:rPr lang="en-US" sz="1800" dirty="0">
                <a:solidFill>
                  <a:srgbClr val="000000"/>
                </a:solidFill>
                <a:latin typeface="Consolas"/>
                <a:ea typeface="Consolas"/>
                <a:cs typeface="Consolas"/>
              </a:rPr>
              <a:t> </a:t>
            </a:r>
            <a:r>
              <a:rPr lang="en-US" sz="1800" dirty="0" err="1">
                <a:solidFill>
                  <a:srgbClr val="000000"/>
                </a:solidFill>
                <a:latin typeface="Consolas"/>
                <a:ea typeface="Consolas"/>
                <a:cs typeface="Consolas"/>
              </a:rPr>
              <a:t>A.CustomerID</a:t>
            </a:r>
            <a:r>
              <a:rPr lang="en-US" sz="1800" dirty="0">
                <a:solidFill>
                  <a:srgbClr val="000000"/>
                </a:solidFill>
                <a:latin typeface="Consolas"/>
                <a:ea typeface="Consolas"/>
                <a:cs typeface="Consolas"/>
              </a:rPr>
              <a:t> &lt;&gt; </a:t>
            </a:r>
            <a:r>
              <a:rPr lang="en-US" sz="1800" dirty="0" err="1">
                <a:solidFill>
                  <a:srgbClr val="000000"/>
                </a:solidFill>
                <a:latin typeface="Consolas"/>
                <a:ea typeface="Consolas"/>
                <a:cs typeface="Consolas"/>
              </a:rPr>
              <a:t>B.CustomerID</a:t>
            </a:r>
            <a:endParaRPr lang="en-US" sz="1800" dirty="0">
              <a:solidFill>
                <a:srgbClr val="000000"/>
              </a:solidFill>
              <a:latin typeface="Consolas"/>
              <a:ea typeface="Consolas"/>
              <a:cs typeface="Consolas"/>
            </a:endParaRPr>
          </a:p>
          <a:p>
            <a:pPr marL="400050" lvl="1" indent="0">
              <a:buNone/>
            </a:pPr>
            <a:r>
              <a:rPr lang="en-US" sz="1800" dirty="0">
                <a:solidFill>
                  <a:srgbClr val="0000CD"/>
                </a:solidFill>
                <a:latin typeface="Consolas"/>
                <a:ea typeface="Consolas"/>
                <a:cs typeface="Consolas"/>
              </a:rPr>
              <a:t>AND</a:t>
            </a:r>
            <a:r>
              <a:rPr lang="en-US" sz="1800" dirty="0">
                <a:solidFill>
                  <a:srgbClr val="000000"/>
                </a:solidFill>
                <a:latin typeface="Consolas"/>
                <a:ea typeface="Consolas"/>
                <a:cs typeface="Consolas"/>
              </a:rPr>
              <a:t> </a:t>
            </a:r>
            <a:r>
              <a:rPr lang="en-US" sz="1800" dirty="0" err="1">
                <a:solidFill>
                  <a:srgbClr val="000000"/>
                </a:solidFill>
                <a:latin typeface="Consolas"/>
                <a:ea typeface="Consolas"/>
                <a:cs typeface="Consolas"/>
              </a:rPr>
              <a:t>A.City</a:t>
            </a:r>
            <a:r>
              <a:rPr lang="en-US" sz="1800" dirty="0">
                <a:solidFill>
                  <a:srgbClr val="000000"/>
                </a:solidFill>
                <a:latin typeface="Consolas"/>
                <a:ea typeface="Consolas"/>
                <a:cs typeface="Consolas"/>
              </a:rPr>
              <a:t> = </a:t>
            </a:r>
            <a:r>
              <a:rPr lang="en-US" sz="1800" dirty="0" err="1">
                <a:solidFill>
                  <a:srgbClr val="000000"/>
                </a:solidFill>
                <a:latin typeface="Consolas"/>
                <a:ea typeface="Consolas"/>
                <a:cs typeface="Consolas"/>
              </a:rPr>
              <a:t>B.City</a:t>
            </a:r>
            <a:r>
              <a:rPr lang="en-US" sz="1800" dirty="0">
                <a:solidFill>
                  <a:srgbClr val="000000"/>
                </a:solidFill>
                <a:latin typeface="Consolas"/>
                <a:ea typeface="Consolas"/>
                <a:cs typeface="Consolas"/>
              </a:rPr>
              <a:t> </a:t>
            </a:r>
          </a:p>
          <a:p>
            <a:pPr marL="400050" lvl="1" indent="0">
              <a:buNone/>
            </a:pPr>
            <a:r>
              <a:rPr lang="en-US" sz="1800" dirty="0">
                <a:solidFill>
                  <a:srgbClr val="0000CD"/>
                </a:solidFill>
                <a:latin typeface="Consolas"/>
                <a:ea typeface="Consolas"/>
                <a:cs typeface="Consolas"/>
              </a:rPr>
              <a:t>ORDER</a:t>
            </a:r>
            <a:r>
              <a:rPr lang="en-US" sz="1800" dirty="0">
                <a:solidFill>
                  <a:srgbClr val="000000"/>
                </a:solidFill>
                <a:latin typeface="Consolas"/>
                <a:ea typeface="Consolas"/>
                <a:cs typeface="Consolas"/>
              </a:rPr>
              <a:t> </a:t>
            </a:r>
            <a:r>
              <a:rPr lang="en-US" sz="1800" dirty="0">
                <a:solidFill>
                  <a:srgbClr val="0000CD"/>
                </a:solidFill>
                <a:latin typeface="Consolas"/>
                <a:ea typeface="Consolas"/>
                <a:cs typeface="Consolas"/>
              </a:rPr>
              <a:t>BY</a:t>
            </a:r>
            <a:r>
              <a:rPr lang="en-US" sz="1800" dirty="0">
                <a:solidFill>
                  <a:srgbClr val="000000"/>
                </a:solidFill>
                <a:latin typeface="Consolas"/>
                <a:ea typeface="Consolas"/>
                <a:cs typeface="Consolas"/>
              </a:rPr>
              <a:t> </a:t>
            </a:r>
            <a:r>
              <a:rPr lang="en-US" sz="1800" dirty="0" err="1">
                <a:solidFill>
                  <a:srgbClr val="000000"/>
                </a:solidFill>
                <a:latin typeface="Consolas"/>
                <a:ea typeface="Consolas"/>
                <a:cs typeface="Consolas"/>
              </a:rPr>
              <a:t>A.City</a:t>
            </a:r>
            <a:r>
              <a:rPr lang="en-US" sz="1800" dirty="0">
                <a:solidFill>
                  <a:srgbClr val="000000"/>
                </a:solidFill>
                <a:latin typeface="Consolas"/>
                <a:ea typeface="Consolas"/>
                <a:cs typeface="Consolas"/>
              </a:rPr>
              <a:t>;</a:t>
            </a:r>
            <a:endParaRPr lang="en-US" sz="1800" dirty="0"/>
          </a:p>
        </p:txBody>
      </p:sp>
    </p:spTree>
    <p:extLst>
      <p:ext uri="{BB962C8B-B14F-4D97-AF65-F5344CB8AC3E}">
        <p14:creationId xmlns:p14="http://schemas.microsoft.com/office/powerpoint/2010/main" val="22850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z="3200"/>
              <a:t>The Relational Database Model cont.</a:t>
            </a:r>
          </a:p>
        </p:txBody>
      </p:sp>
      <p:sp>
        <p:nvSpPr>
          <p:cNvPr id="11267" name="Rectangle 3"/>
          <p:cNvSpPr>
            <a:spLocks noGrp="1" noChangeArrowheads="1"/>
          </p:cNvSpPr>
          <p:nvPr>
            <p:ph type="body" idx="1"/>
          </p:nvPr>
        </p:nvSpPr>
        <p:spPr/>
        <p:txBody>
          <a:bodyPr/>
          <a:lstStyle/>
          <a:p>
            <a:pPr>
              <a:lnSpc>
                <a:spcPct val="90000"/>
              </a:lnSpc>
            </a:pPr>
            <a:r>
              <a:rPr lang="en-US" sz="1800" b="1" i="1" dirty="0"/>
              <a:t>Attribute</a:t>
            </a:r>
            <a:r>
              <a:rPr lang="en-US" sz="1800" dirty="0"/>
              <a:t> is a name  or label for a set of data that refer to the same thing</a:t>
            </a:r>
          </a:p>
          <a:p>
            <a:pPr lvl="1">
              <a:lnSpc>
                <a:spcPct val="90000"/>
              </a:lnSpc>
            </a:pPr>
            <a:r>
              <a:rPr lang="en-US" sz="1800" dirty="0" err="1"/>
              <a:t>Vendor_zip_code</a:t>
            </a:r>
            <a:endParaRPr lang="en-US" sz="1800" dirty="0"/>
          </a:p>
          <a:p>
            <a:pPr>
              <a:lnSpc>
                <a:spcPct val="90000"/>
              </a:lnSpc>
            </a:pPr>
            <a:r>
              <a:rPr lang="en-US" sz="1800" b="1" dirty="0"/>
              <a:t>Domain</a:t>
            </a:r>
            <a:r>
              <a:rPr lang="en-US" sz="1800" dirty="0"/>
              <a:t> is a collection of non-decomposable individual units of data in a database </a:t>
            </a:r>
          </a:p>
          <a:p>
            <a:pPr lvl="1">
              <a:lnSpc>
                <a:spcPct val="90000"/>
              </a:lnSpc>
            </a:pPr>
            <a:r>
              <a:rPr lang="en-US" sz="1800" dirty="0"/>
              <a:t>07055, 44830, 10027, 09098 is the domain of attribute </a:t>
            </a:r>
            <a:r>
              <a:rPr lang="en-US" sz="1800" dirty="0" err="1"/>
              <a:t>Vendor_zip_code</a:t>
            </a:r>
            <a:endParaRPr lang="en-US" sz="1800" dirty="0"/>
          </a:p>
          <a:p>
            <a:pPr>
              <a:lnSpc>
                <a:spcPct val="90000"/>
              </a:lnSpc>
            </a:pPr>
            <a:r>
              <a:rPr lang="en-US" sz="1800" b="1" dirty="0"/>
              <a:t>Relation</a:t>
            </a:r>
            <a:r>
              <a:rPr lang="en-US" sz="1800" dirty="0"/>
              <a:t> is the set of related attributes as defined by a user</a:t>
            </a:r>
          </a:p>
          <a:p>
            <a:pPr lvl="1">
              <a:lnSpc>
                <a:spcPct val="90000"/>
              </a:lnSpc>
            </a:pPr>
            <a:r>
              <a:rPr lang="en-US" sz="1800" dirty="0"/>
              <a:t>If  </a:t>
            </a:r>
            <a:r>
              <a:rPr lang="en-US" sz="1800" dirty="0" err="1"/>
              <a:t>Vendor_ID</a:t>
            </a:r>
            <a:r>
              <a:rPr lang="en-US" sz="1800" dirty="0"/>
              <a:t> and </a:t>
            </a:r>
            <a:r>
              <a:rPr lang="en-US" sz="1800" dirty="0" err="1"/>
              <a:t>Vendor_name</a:t>
            </a:r>
            <a:r>
              <a:rPr lang="en-US" sz="1800" dirty="0"/>
              <a:t> is defined by the user as a relation then the data set associated with this relation is </a:t>
            </a:r>
          </a:p>
          <a:p>
            <a:pPr lvl="2">
              <a:lnSpc>
                <a:spcPct val="90000"/>
              </a:lnSpc>
              <a:buFontTx/>
              <a:buNone/>
            </a:pPr>
            <a:r>
              <a:rPr lang="en-US" sz="1600" dirty="0"/>
              <a:t>V110, Jersey Vegetable Corp. </a:t>
            </a:r>
          </a:p>
          <a:p>
            <a:pPr lvl="2">
              <a:lnSpc>
                <a:spcPct val="90000"/>
              </a:lnSpc>
              <a:buFontTx/>
              <a:buNone/>
            </a:pPr>
            <a:r>
              <a:rPr lang="en-US" sz="1600" dirty="0"/>
              <a:t>V25, General Provisions</a:t>
            </a:r>
          </a:p>
          <a:p>
            <a:pPr lvl="2">
              <a:lnSpc>
                <a:spcPct val="90000"/>
              </a:lnSpc>
              <a:buFontTx/>
              <a:buNone/>
            </a:pPr>
            <a:r>
              <a:rPr lang="en-US" sz="1600" dirty="0"/>
              <a:t>V250 Spices Unlimited</a:t>
            </a:r>
          </a:p>
          <a:p>
            <a:pPr lvl="2">
              <a:lnSpc>
                <a:spcPct val="90000"/>
              </a:lnSpc>
              <a:buFontTx/>
              <a:buNone/>
            </a:pPr>
            <a:r>
              <a:rPr lang="en-US" sz="1600" dirty="0"/>
              <a:t>V75, Pasta Supply Inc.</a:t>
            </a:r>
          </a:p>
          <a:p>
            <a:pPr>
              <a:lnSpc>
                <a:spcPct val="90000"/>
              </a:lnSpc>
            </a:pPr>
            <a:endParaRPr lang="en-US" sz="2000" dirty="0"/>
          </a:p>
        </p:txBody>
      </p:sp>
    </p:spTree>
    <p:extLst>
      <p:ext uri="{BB962C8B-B14F-4D97-AF65-F5344CB8AC3E}">
        <p14:creationId xmlns:p14="http://schemas.microsoft.com/office/powerpoint/2010/main" val="569309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normAutofit/>
          </a:bodyPr>
          <a:lstStyle/>
          <a:p>
            <a:r>
              <a:rPr lang="en-US" sz="2400" dirty="0"/>
              <a:t>The UNION operator is used to combine the result-set of two or more SELECT statements.</a:t>
            </a:r>
          </a:p>
          <a:p>
            <a:r>
              <a:rPr lang="en-US" sz="2400" dirty="0" smtClean="0"/>
              <a:t>Each </a:t>
            </a:r>
            <a:r>
              <a:rPr lang="en-US" sz="2400" dirty="0"/>
              <a:t>SELECT statement within UNION must have the same number of columns</a:t>
            </a:r>
          </a:p>
          <a:p>
            <a:pPr lvl="1"/>
            <a:r>
              <a:rPr lang="en-US" sz="2000" dirty="0"/>
              <a:t>The columns must also have similar data types</a:t>
            </a:r>
          </a:p>
          <a:p>
            <a:pPr lvl="1"/>
            <a:r>
              <a:rPr lang="en-US" sz="2000" dirty="0"/>
              <a:t>The columns in each SELECT statement must also be in the same </a:t>
            </a:r>
            <a:r>
              <a:rPr lang="en-US" sz="2000" dirty="0" smtClean="0"/>
              <a:t>order</a:t>
            </a:r>
          </a:p>
          <a:p>
            <a:pPr lvl="1"/>
            <a:endParaRPr lang="en-US" sz="2000" dirty="0"/>
          </a:p>
          <a:p>
            <a:pPr marL="400050" lvl="1" indent="0">
              <a:buNone/>
            </a:pPr>
            <a:r>
              <a:rPr lang="en-US" sz="2000" dirty="0">
                <a:solidFill>
                  <a:srgbClr val="0000CD"/>
                </a:solidFill>
                <a:latin typeface="Consolas"/>
                <a:ea typeface="Consolas"/>
                <a:cs typeface="Consolas"/>
              </a:rPr>
              <a:t>SELECT</a:t>
            </a:r>
            <a:r>
              <a:rPr lang="en-US" sz="2000" dirty="0">
                <a:solidFill>
                  <a:srgbClr val="000000"/>
                </a:solidFill>
                <a:latin typeface="Consolas"/>
                <a:ea typeface="Consolas"/>
                <a:cs typeface="Consolas"/>
              </a:rPr>
              <a:t> </a:t>
            </a:r>
            <a:r>
              <a:rPr lang="en-US" sz="2000" i="1" dirty="0" err="1">
                <a:solidFill>
                  <a:srgbClr val="000000"/>
                </a:solidFill>
                <a:latin typeface="Consolas"/>
                <a:ea typeface="Consolas"/>
                <a:cs typeface="Consolas"/>
              </a:rPr>
              <a:t>column_name</a:t>
            </a:r>
            <a:r>
              <a:rPr lang="en-US" sz="2000" i="1" dirty="0">
                <a:solidFill>
                  <a:srgbClr val="000000"/>
                </a:solidFill>
                <a:latin typeface="Consolas"/>
                <a:ea typeface="Consolas"/>
                <a:cs typeface="Consolas"/>
              </a:rPr>
              <a:t>(s)</a:t>
            </a:r>
            <a:r>
              <a:rPr lang="en-US" sz="2000" dirty="0">
                <a:solidFill>
                  <a:srgbClr val="000000"/>
                </a:solidFill>
                <a:latin typeface="Consolas"/>
                <a:ea typeface="Consolas"/>
                <a:cs typeface="Consolas"/>
              </a:rPr>
              <a:t> </a:t>
            </a:r>
            <a:r>
              <a:rPr lang="en-US" sz="2000" dirty="0">
                <a:solidFill>
                  <a:srgbClr val="0000CD"/>
                </a:solidFill>
                <a:latin typeface="Consolas"/>
                <a:ea typeface="Consolas"/>
                <a:cs typeface="Consolas"/>
              </a:rPr>
              <a:t>FROM</a:t>
            </a:r>
            <a:r>
              <a:rPr lang="en-US" sz="2000" dirty="0">
                <a:solidFill>
                  <a:srgbClr val="000000"/>
                </a:solidFill>
                <a:latin typeface="Consolas"/>
                <a:ea typeface="Consolas"/>
                <a:cs typeface="Consolas"/>
              </a:rPr>
              <a:t> </a:t>
            </a:r>
            <a:r>
              <a:rPr lang="en-US" sz="2000" i="1" dirty="0">
                <a:solidFill>
                  <a:srgbClr val="000000"/>
                </a:solidFill>
                <a:latin typeface="Consolas"/>
                <a:ea typeface="Consolas"/>
                <a:cs typeface="Consolas"/>
              </a:rPr>
              <a:t>table1</a:t>
            </a:r>
            <a:endParaRPr lang="en-US" sz="2000" dirty="0">
              <a:solidFill>
                <a:srgbClr val="000000"/>
              </a:solidFill>
              <a:latin typeface="Consolas"/>
              <a:ea typeface="Consolas"/>
              <a:cs typeface="Consolas"/>
            </a:endParaRPr>
          </a:p>
          <a:p>
            <a:pPr marL="400050" lvl="1" indent="0">
              <a:buNone/>
            </a:pPr>
            <a:r>
              <a:rPr lang="en-US" sz="2000" dirty="0" smtClean="0">
                <a:solidFill>
                  <a:srgbClr val="0000CD"/>
                </a:solidFill>
                <a:latin typeface="Consolas"/>
                <a:ea typeface="Consolas"/>
                <a:cs typeface="Consolas"/>
              </a:rPr>
              <a:t>UNION</a:t>
            </a:r>
            <a:br>
              <a:rPr lang="en-US" sz="2000" dirty="0" smtClean="0">
                <a:solidFill>
                  <a:srgbClr val="0000CD"/>
                </a:solidFill>
                <a:latin typeface="Consolas"/>
                <a:ea typeface="Consolas"/>
                <a:cs typeface="Consolas"/>
              </a:rPr>
            </a:br>
            <a:r>
              <a:rPr lang="en-US" sz="2000" dirty="0" smtClean="0">
                <a:solidFill>
                  <a:srgbClr val="0000CD"/>
                </a:solidFill>
                <a:latin typeface="Consolas"/>
                <a:ea typeface="Consolas"/>
                <a:cs typeface="Consolas"/>
              </a:rPr>
              <a:t>SELECT</a:t>
            </a:r>
            <a:r>
              <a:rPr lang="en-US" sz="2000" dirty="0" smtClean="0">
                <a:solidFill>
                  <a:srgbClr val="000000"/>
                </a:solidFill>
                <a:latin typeface="Consolas"/>
                <a:ea typeface="Consolas"/>
                <a:cs typeface="Consolas"/>
              </a:rPr>
              <a:t> </a:t>
            </a:r>
            <a:r>
              <a:rPr lang="en-US" sz="2000" i="1" dirty="0" err="1">
                <a:solidFill>
                  <a:srgbClr val="000000"/>
                </a:solidFill>
                <a:latin typeface="Consolas"/>
                <a:ea typeface="Consolas"/>
                <a:cs typeface="Consolas"/>
              </a:rPr>
              <a:t>column_name</a:t>
            </a:r>
            <a:r>
              <a:rPr lang="en-US" sz="2000" i="1" dirty="0">
                <a:solidFill>
                  <a:srgbClr val="000000"/>
                </a:solidFill>
                <a:latin typeface="Consolas"/>
                <a:ea typeface="Consolas"/>
                <a:cs typeface="Consolas"/>
              </a:rPr>
              <a:t>(s)</a:t>
            </a:r>
            <a:r>
              <a:rPr lang="en-US" sz="2000" dirty="0">
                <a:solidFill>
                  <a:srgbClr val="000000"/>
                </a:solidFill>
                <a:latin typeface="Consolas"/>
                <a:ea typeface="Consolas"/>
                <a:cs typeface="Consolas"/>
              </a:rPr>
              <a:t> </a:t>
            </a:r>
            <a:r>
              <a:rPr lang="en-US" sz="2000" dirty="0">
                <a:solidFill>
                  <a:srgbClr val="0000CD"/>
                </a:solidFill>
                <a:latin typeface="Consolas"/>
                <a:ea typeface="Consolas"/>
                <a:cs typeface="Consolas"/>
              </a:rPr>
              <a:t>FROM</a:t>
            </a:r>
            <a:r>
              <a:rPr lang="en-US" sz="2000" dirty="0">
                <a:solidFill>
                  <a:srgbClr val="000000"/>
                </a:solidFill>
                <a:latin typeface="Consolas"/>
                <a:ea typeface="Consolas"/>
                <a:cs typeface="Consolas"/>
              </a:rPr>
              <a:t> </a:t>
            </a:r>
            <a:r>
              <a:rPr lang="en-US" sz="2000" i="1" dirty="0">
                <a:solidFill>
                  <a:srgbClr val="000000"/>
                </a:solidFill>
                <a:latin typeface="Consolas"/>
                <a:ea typeface="Consolas"/>
                <a:cs typeface="Consolas"/>
              </a:rPr>
              <a:t>table2</a:t>
            </a:r>
            <a:r>
              <a:rPr lang="en-US" dirty="0">
                <a:solidFill>
                  <a:srgbClr val="000000"/>
                </a:solidFill>
                <a:latin typeface="Consolas"/>
                <a:ea typeface="Consolas"/>
                <a:cs typeface="Consolas"/>
              </a:rPr>
              <a:t>;</a:t>
            </a:r>
            <a:endParaRPr lang="en-US" dirty="0"/>
          </a:p>
        </p:txBody>
      </p:sp>
    </p:spTree>
    <p:extLst>
      <p:ext uri="{BB962C8B-B14F-4D97-AF65-F5344CB8AC3E}">
        <p14:creationId xmlns:p14="http://schemas.microsoft.com/office/powerpoint/2010/main" val="1048133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 : </a:t>
            </a:r>
            <a:r>
              <a:rPr lang="en-US" i="1" dirty="0" smtClean="0"/>
              <a:t>Example</a:t>
            </a:r>
            <a:endParaRPr lang="en-US" i="1" dirty="0"/>
          </a:p>
        </p:txBody>
      </p:sp>
      <p:sp>
        <p:nvSpPr>
          <p:cNvPr id="3" name="Content Placeholder 2"/>
          <p:cNvSpPr>
            <a:spLocks noGrp="1"/>
          </p:cNvSpPr>
          <p:nvPr>
            <p:ph idx="1"/>
          </p:nvPr>
        </p:nvSpPr>
        <p:spPr/>
        <p:txBody>
          <a:bodyPr>
            <a:normAutofit/>
          </a:bodyPr>
          <a:lstStyle/>
          <a:p>
            <a:pPr marL="400050" lvl="1" indent="0">
              <a:buNone/>
            </a:pPr>
            <a:endParaRPr lang="en-US" sz="2400" dirty="0" smtClean="0">
              <a:solidFill>
                <a:srgbClr val="0000CD"/>
              </a:solidFill>
              <a:latin typeface="Consolas"/>
              <a:ea typeface="Consolas"/>
              <a:cs typeface="Consolas"/>
            </a:endParaRPr>
          </a:p>
          <a:p>
            <a:pPr marL="400050" lvl="1" indent="0">
              <a:buNone/>
            </a:pPr>
            <a:r>
              <a:rPr lang="en-US" sz="2400" dirty="0" smtClean="0">
                <a:solidFill>
                  <a:srgbClr val="0000CD"/>
                </a:solidFill>
                <a:latin typeface="Consolas"/>
                <a:ea typeface="Consolas"/>
                <a:cs typeface="Consolas"/>
              </a:rPr>
              <a:t>SELECT</a:t>
            </a:r>
            <a:r>
              <a:rPr lang="en-US" sz="2400" dirty="0" smtClean="0">
                <a:solidFill>
                  <a:srgbClr val="000000"/>
                </a:solidFill>
                <a:latin typeface="Consolas"/>
                <a:ea typeface="Consolas"/>
                <a:cs typeface="Consolas"/>
              </a:rPr>
              <a:t> </a:t>
            </a:r>
            <a:r>
              <a:rPr lang="en-US" sz="2400" dirty="0">
                <a:solidFill>
                  <a:srgbClr val="000000"/>
                </a:solidFill>
                <a:latin typeface="Consolas"/>
                <a:ea typeface="Consolas"/>
                <a:cs typeface="Consolas"/>
              </a:rPr>
              <a:t>City </a:t>
            </a:r>
            <a:r>
              <a:rPr lang="en-US" sz="2400" dirty="0">
                <a:solidFill>
                  <a:srgbClr val="0000CD"/>
                </a:solidFill>
                <a:latin typeface="Consolas"/>
                <a:ea typeface="Consolas"/>
                <a:cs typeface="Consolas"/>
              </a:rPr>
              <a:t>FROM</a:t>
            </a:r>
            <a:r>
              <a:rPr lang="en-US" sz="2400" dirty="0">
                <a:solidFill>
                  <a:srgbClr val="000000"/>
                </a:solidFill>
                <a:latin typeface="Consolas"/>
                <a:ea typeface="Consolas"/>
                <a:cs typeface="Consolas"/>
              </a:rPr>
              <a:t> Customers</a:t>
            </a:r>
          </a:p>
          <a:p>
            <a:pPr marL="400050" lvl="1" indent="0">
              <a:buNone/>
            </a:pPr>
            <a:r>
              <a:rPr lang="en-US" sz="2400" dirty="0">
                <a:solidFill>
                  <a:srgbClr val="0000CD"/>
                </a:solidFill>
                <a:latin typeface="Consolas"/>
                <a:ea typeface="Consolas"/>
                <a:cs typeface="Consolas"/>
              </a:rPr>
              <a:t>UNION</a:t>
            </a:r>
            <a:endParaRPr lang="en-US" sz="2400" dirty="0">
              <a:solidFill>
                <a:srgbClr val="000000"/>
              </a:solidFill>
              <a:latin typeface="Consolas"/>
              <a:ea typeface="Consolas"/>
              <a:cs typeface="Consolas"/>
            </a:endParaRPr>
          </a:p>
          <a:p>
            <a:pPr marL="400050" lvl="1" indent="0">
              <a:buNone/>
            </a:pPr>
            <a:r>
              <a:rPr lang="en-US" sz="2400" dirty="0">
                <a:solidFill>
                  <a:srgbClr val="0000CD"/>
                </a:solidFill>
                <a:latin typeface="Consolas"/>
                <a:ea typeface="Consolas"/>
                <a:cs typeface="Consolas"/>
              </a:rPr>
              <a:t>SELECT</a:t>
            </a:r>
            <a:r>
              <a:rPr lang="en-US" sz="2400" dirty="0">
                <a:solidFill>
                  <a:srgbClr val="000000"/>
                </a:solidFill>
                <a:latin typeface="Consolas"/>
                <a:ea typeface="Consolas"/>
                <a:cs typeface="Consolas"/>
              </a:rPr>
              <a:t> City </a:t>
            </a:r>
            <a:r>
              <a:rPr lang="en-US" sz="2400" dirty="0">
                <a:solidFill>
                  <a:srgbClr val="0000CD"/>
                </a:solidFill>
                <a:latin typeface="Consolas"/>
                <a:ea typeface="Consolas"/>
                <a:cs typeface="Consolas"/>
              </a:rPr>
              <a:t>FROM</a:t>
            </a:r>
            <a:r>
              <a:rPr lang="en-US" sz="2400" dirty="0">
                <a:solidFill>
                  <a:srgbClr val="000000"/>
                </a:solidFill>
                <a:latin typeface="Consolas"/>
                <a:ea typeface="Consolas"/>
                <a:cs typeface="Consolas"/>
              </a:rPr>
              <a:t> Suppliers</a:t>
            </a:r>
          </a:p>
          <a:p>
            <a:pPr marL="400050" lvl="1" indent="0">
              <a:buNone/>
            </a:pPr>
            <a:r>
              <a:rPr lang="en-US" sz="2400" dirty="0">
                <a:solidFill>
                  <a:srgbClr val="0000CD"/>
                </a:solidFill>
                <a:latin typeface="Consolas"/>
                <a:ea typeface="Consolas"/>
                <a:cs typeface="Consolas"/>
              </a:rPr>
              <a:t>ORDER</a:t>
            </a:r>
            <a:r>
              <a:rPr lang="en-US" sz="2400" dirty="0">
                <a:solidFill>
                  <a:srgbClr val="000000"/>
                </a:solidFill>
                <a:latin typeface="Consolas"/>
                <a:ea typeface="Consolas"/>
                <a:cs typeface="Consolas"/>
              </a:rPr>
              <a:t> </a:t>
            </a:r>
            <a:r>
              <a:rPr lang="en-US" sz="2400" dirty="0">
                <a:solidFill>
                  <a:srgbClr val="0000CD"/>
                </a:solidFill>
                <a:latin typeface="Consolas"/>
                <a:ea typeface="Consolas"/>
                <a:cs typeface="Consolas"/>
              </a:rPr>
              <a:t>BY</a:t>
            </a:r>
            <a:r>
              <a:rPr lang="en-US" sz="2400" dirty="0">
                <a:solidFill>
                  <a:srgbClr val="000000"/>
                </a:solidFill>
                <a:latin typeface="Consolas"/>
                <a:ea typeface="Consolas"/>
                <a:cs typeface="Consolas"/>
              </a:rPr>
              <a:t> City</a:t>
            </a:r>
            <a:r>
              <a:rPr lang="en-US" sz="2400" dirty="0" smtClean="0">
                <a:solidFill>
                  <a:srgbClr val="000000"/>
                </a:solidFill>
                <a:latin typeface="Consolas"/>
                <a:ea typeface="Consolas"/>
                <a:cs typeface="Consolas"/>
              </a:rPr>
              <a:t>;</a:t>
            </a:r>
          </a:p>
          <a:p>
            <a:pPr marL="400050" lvl="1" indent="0">
              <a:buNone/>
            </a:pPr>
            <a:endParaRPr lang="en-US" sz="2400" dirty="0" smtClean="0"/>
          </a:p>
          <a:p>
            <a:pPr marL="0" indent="0">
              <a:buNone/>
            </a:pPr>
            <a:endParaRPr lang="en-US" sz="2400" dirty="0" smtClean="0"/>
          </a:p>
          <a:p>
            <a:pPr marL="0" indent="0">
              <a:buNone/>
            </a:pPr>
            <a:r>
              <a:rPr lang="en-US" sz="2000" b="1" dirty="0" smtClean="0">
                <a:solidFill>
                  <a:srgbClr val="FF0000"/>
                </a:solidFill>
              </a:rPr>
              <a:t>Note</a:t>
            </a:r>
            <a:r>
              <a:rPr lang="en-US" sz="2000" dirty="0" smtClean="0"/>
              <a:t> </a:t>
            </a:r>
            <a:r>
              <a:rPr lang="en-US" sz="2000" dirty="0"/>
              <a:t>If some customers or suppliers have the same city, each city will only be listed once, because UNION selects only distinct values. Use UNION ALL to also select duplicate values!</a:t>
            </a:r>
          </a:p>
        </p:txBody>
      </p:sp>
    </p:spTree>
    <p:extLst>
      <p:ext uri="{BB962C8B-B14F-4D97-AF65-F5344CB8AC3E}">
        <p14:creationId xmlns:p14="http://schemas.microsoft.com/office/powerpoint/2010/main" val="4218128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z="3200"/>
              <a:t>The Relational Database Model cont.</a:t>
            </a:r>
          </a:p>
        </p:txBody>
      </p:sp>
      <p:sp>
        <p:nvSpPr>
          <p:cNvPr id="12291" name="Rectangle 3"/>
          <p:cNvSpPr>
            <a:spLocks noGrp="1" noChangeArrowheads="1"/>
          </p:cNvSpPr>
          <p:nvPr>
            <p:ph type="body" idx="1"/>
          </p:nvPr>
        </p:nvSpPr>
        <p:spPr/>
        <p:txBody>
          <a:bodyPr/>
          <a:lstStyle/>
          <a:p>
            <a:pPr>
              <a:lnSpc>
                <a:spcPct val="80000"/>
              </a:lnSpc>
            </a:pPr>
            <a:r>
              <a:rPr lang="en-US" sz="2000" b="1"/>
              <a:t>Tuple</a:t>
            </a:r>
            <a:r>
              <a:rPr lang="en-US" sz="2000"/>
              <a:t> is a set of related data from within a relation</a:t>
            </a:r>
          </a:p>
          <a:p>
            <a:pPr lvl="2">
              <a:lnSpc>
                <a:spcPct val="80000"/>
              </a:lnSpc>
              <a:buFontTx/>
              <a:buNone/>
            </a:pPr>
            <a:r>
              <a:rPr lang="en-US" sz="1800"/>
              <a:t>V110, Jersey Vegetable Corp. </a:t>
            </a:r>
          </a:p>
          <a:p>
            <a:pPr lvl="2">
              <a:lnSpc>
                <a:spcPct val="80000"/>
              </a:lnSpc>
              <a:buFontTx/>
              <a:buNone/>
            </a:pPr>
            <a:r>
              <a:rPr lang="en-US" sz="1800"/>
              <a:t>V25, General Provisions</a:t>
            </a:r>
          </a:p>
          <a:p>
            <a:pPr lvl="2">
              <a:lnSpc>
                <a:spcPct val="80000"/>
              </a:lnSpc>
              <a:buFontTx/>
              <a:buNone/>
            </a:pPr>
            <a:r>
              <a:rPr lang="en-US" sz="1800"/>
              <a:t>V250 Spices Unlimited</a:t>
            </a:r>
          </a:p>
          <a:p>
            <a:pPr lvl="2">
              <a:lnSpc>
                <a:spcPct val="80000"/>
              </a:lnSpc>
              <a:buFontTx/>
              <a:buNone/>
            </a:pPr>
            <a:r>
              <a:rPr lang="en-US" sz="1800"/>
              <a:t>V75, Pasta Supply Inc.</a:t>
            </a:r>
          </a:p>
          <a:p>
            <a:pPr lvl="1">
              <a:lnSpc>
                <a:spcPct val="80000"/>
              </a:lnSpc>
            </a:pPr>
            <a:r>
              <a:rPr lang="en-US" sz="2000"/>
              <a:t>There are four tuples consisting of values for Vendor_ID and Vendor_name</a:t>
            </a:r>
          </a:p>
          <a:p>
            <a:pPr lvl="1">
              <a:lnSpc>
                <a:spcPct val="80000"/>
              </a:lnSpc>
            </a:pPr>
            <a:r>
              <a:rPr lang="en-US" sz="2000"/>
              <a:t>Tuples are implemented as rows in relational databases</a:t>
            </a:r>
          </a:p>
          <a:p>
            <a:pPr>
              <a:lnSpc>
                <a:spcPct val="80000"/>
              </a:lnSpc>
            </a:pPr>
            <a:r>
              <a:rPr lang="en-US" sz="2000" b="1"/>
              <a:t>Primary Key</a:t>
            </a:r>
            <a:r>
              <a:rPr lang="en-US" sz="2000"/>
              <a:t> is an attribute in which the domain value is </a:t>
            </a:r>
            <a:r>
              <a:rPr lang="en-US" sz="2000" u="sng"/>
              <a:t>unique</a:t>
            </a:r>
            <a:r>
              <a:rPr lang="en-US" sz="2000"/>
              <a:t> </a:t>
            </a:r>
          </a:p>
          <a:p>
            <a:pPr lvl="1">
              <a:lnSpc>
                <a:spcPct val="80000"/>
              </a:lnSpc>
            </a:pPr>
            <a:r>
              <a:rPr lang="en-US" sz="2000"/>
              <a:t>Vendor_ID may be used a a primary key</a:t>
            </a:r>
          </a:p>
          <a:p>
            <a:pPr>
              <a:lnSpc>
                <a:spcPct val="80000"/>
              </a:lnSpc>
            </a:pPr>
            <a:endParaRPr lang="en-US" sz="2400"/>
          </a:p>
        </p:txBody>
      </p:sp>
    </p:spTree>
    <p:extLst>
      <p:ext uri="{BB962C8B-B14F-4D97-AF65-F5344CB8AC3E}">
        <p14:creationId xmlns:p14="http://schemas.microsoft.com/office/powerpoint/2010/main" val="877264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r>
              <a:rPr lang="en-US" sz="3200"/>
              <a:t>The Relational Database Model Viewed as a Set of Tables</a:t>
            </a:r>
          </a:p>
        </p:txBody>
      </p:sp>
      <p:sp>
        <p:nvSpPr>
          <p:cNvPr id="22531" name="Rectangle 3"/>
          <p:cNvSpPr>
            <a:spLocks noGrp="1" noChangeArrowheads="1"/>
          </p:cNvSpPr>
          <p:nvPr>
            <p:ph type="body" idx="1"/>
          </p:nvPr>
        </p:nvSpPr>
        <p:spPr>
          <a:xfrm>
            <a:off x="457200" y="1524000"/>
            <a:ext cx="8229600" cy="4681847"/>
          </a:xfrm>
        </p:spPr>
        <p:txBody>
          <a:bodyPr/>
          <a:lstStyle/>
          <a:p>
            <a:pPr>
              <a:lnSpc>
                <a:spcPct val="90000"/>
              </a:lnSpc>
            </a:pPr>
            <a:r>
              <a:rPr lang="en-US" sz="2000" dirty="0"/>
              <a:t>An </a:t>
            </a:r>
            <a:r>
              <a:rPr lang="en-US" sz="2000" b="1" dirty="0"/>
              <a:t>entity</a:t>
            </a:r>
            <a:r>
              <a:rPr lang="en-US" sz="2000" dirty="0"/>
              <a:t> is a person, place, event or a thing about which information is to be kept in a database</a:t>
            </a:r>
          </a:p>
          <a:p>
            <a:pPr>
              <a:lnSpc>
                <a:spcPct val="90000"/>
              </a:lnSpc>
            </a:pPr>
            <a:r>
              <a:rPr lang="en-US" sz="2000" b="1" dirty="0"/>
              <a:t>Attributes</a:t>
            </a:r>
            <a:r>
              <a:rPr lang="en-US" sz="2000" dirty="0"/>
              <a:t> are unique pieces of information associated with an entity.</a:t>
            </a:r>
          </a:p>
          <a:p>
            <a:pPr>
              <a:lnSpc>
                <a:spcPct val="90000"/>
              </a:lnSpc>
            </a:pPr>
            <a:r>
              <a:rPr lang="en-US" sz="2000" dirty="0"/>
              <a:t>A </a:t>
            </a:r>
            <a:r>
              <a:rPr lang="en-US" sz="2000" b="1" dirty="0"/>
              <a:t>table</a:t>
            </a:r>
            <a:r>
              <a:rPr lang="en-US" sz="2000" dirty="0"/>
              <a:t> is defined by an entity set and attributes it represents</a:t>
            </a:r>
            <a:r>
              <a:rPr lang="en-US" sz="2000" dirty="0" smtClean="0"/>
              <a:t>.</a:t>
            </a:r>
          </a:p>
          <a:p>
            <a:pPr>
              <a:lnSpc>
                <a:spcPct val="90000"/>
              </a:lnSpc>
            </a:pPr>
            <a:endParaRPr lang="en-US" sz="2000" dirty="0"/>
          </a:p>
          <a:p>
            <a:pPr>
              <a:lnSpc>
                <a:spcPct val="90000"/>
              </a:lnSpc>
            </a:pPr>
            <a:r>
              <a:rPr lang="en-US" sz="2000" dirty="0"/>
              <a:t>For example,</a:t>
            </a:r>
          </a:p>
          <a:p>
            <a:pPr lvl="1">
              <a:lnSpc>
                <a:spcPct val="90000"/>
              </a:lnSpc>
            </a:pPr>
            <a:r>
              <a:rPr lang="en-US" sz="1800" dirty="0"/>
              <a:t>Table VENDOR maintains information about a set of suppliers for an enterprise. </a:t>
            </a:r>
          </a:p>
          <a:p>
            <a:pPr lvl="1">
              <a:lnSpc>
                <a:spcPct val="90000"/>
              </a:lnSpc>
            </a:pPr>
            <a:r>
              <a:rPr lang="en-US" sz="1800" dirty="0"/>
              <a:t>Each of these suppliers is an entity.</a:t>
            </a:r>
          </a:p>
          <a:p>
            <a:pPr lvl="1">
              <a:lnSpc>
                <a:spcPct val="90000"/>
              </a:lnSpc>
            </a:pPr>
            <a:r>
              <a:rPr lang="en-US" sz="1800" dirty="0" err="1"/>
              <a:t>Vendor_name</a:t>
            </a:r>
            <a:r>
              <a:rPr lang="en-US" sz="1800" dirty="0"/>
              <a:t> is an attribute of the VENDOR table  </a:t>
            </a:r>
          </a:p>
          <a:p>
            <a:pPr lvl="1">
              <a:lnSpc>
                <a:spcPct val="90000"/>
              </a:lnSpc>
            </a:pPr>
            <a:endParaRPr lang="en-US" sz="1800" dirty="0"/>
          </a:p>
        </p:txBody>
      </p:sp>
      <p:pic>
        <p:nvPicPr>
          <p:cNvPr id="4" name="Content Placeholder 3"/>
          <p:cNvPicPr>
            <a:picLocks noChangeAspect="1"/>
          </p:cNvPicPr>
          <p:nvPr/>
        </p:nvPicPr>
        <p:blipFill rotWithShape="1">
          <a:blip r:embed="rId2" cstate="screen">
            <a:extLst>
              <a:ext uri="{28A0092B-C50C-407E-A947-70E740481C1C}">
                <a14:useLocalDpi xmlns:a14="http://schemas.microsoft.com/office/drawing/2010/main"/>
              </a:ext>
            </a:extLst>
          </a:blip>
          <a:srcRect l="2538" t="-1" r="4332" b="79336"/>
          <a:stretch/>
        </p:blipFill>
        <p:spPr>
          <a:xfrm>
            <a:off x="753569" y="4829041"/>
            <a:ext cx="7793318" cy="1214234"/>
          </a:xfrm>
          <a:prstGeom prst="rect">
            <a:avLst/>
          </a:prstGeom>
        </p:spPr>
      </p:pic>
    </p:spTree>
    <p:extLst>
      <p:ext uri="{BB962C8B-B14F-4D97-AF65-F5344CB8AC3E}">
        <p14:creationId xmlns:p14="http://schemas.microsoft.com/office/powerpoint/2010/main" val="542354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Purchase Order Form</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7938" r="-7938"/>
          <a:stretch>
            <a:fillRect/>
          </a:stretch>
        </p:blipFill>
        <p:spPr/>
      </p:pic>
      <p:sp>
        <p:nvSpPr>
          <p:cNvPr id="5" name="Rectangle 4"/>
          <p:cNvSpPr/>
          <p:nvPr/>
        </p:nvSpPr>
        <p:spPr>
          <a:xfrm>
            <a:off x="6209966" y="2665740"/>
            <a:ext cx="669840" cy="362875"/>
          </a:xfrm>
          <a:prstGeom prst="rect">
            <a:avLst/>
          </a:prstGeom>
          <a:solidFill>
            <a:srgbClr val="FFFF00">
              <a:alpha val="24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00"/>
              </a:solidFill>
            </a:endParaRPr>
          </a:p>
        </p:txBody>
      </p:sp>
    </p:spTree>
    <p:extLst>
      <p:ext uri="{BB962C8B-B14F-4D97-AF65-F5344CB8AC3E}">
        <p14:creationId xmlns:p14="http://schemas.microsoft.com/office/powerpoint/2010/main" val="397900671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Collection of Tables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9345" r="-9345"/>
          <a:stretch>
            <a:fillRect/>
          </a:stretch>
        </p:blipFill>
        <p:spPr/>
      </p:pic>
      <p:sp>
        <p:nvSpPr>
          <p:cNvPr id="3" name="Rectangle 2"/>
          <p:cNvSpPr/>
          <p:nvPr/>
        </p:nvSpPr>
        <p:spPr>
          <a:xfrm>
            <a:off x="1797052" y="5856367"/>
            <a:ext cx="5774527" cy="239633"/>
          </a:xfrm>
          <a:prstGeom prst="rect">
            <a:avLst/>
          </a:prstGeom>
          <a:solidFill>
            <a:srgbClr val="FF0000">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797052" y="3630442"/>
            <a:ext cx="3917574" cy="143779"/>
          </a:xfrm>
          <a:prstGeom prst="rect">
            <a:avLst/>
          </a:prstGeom>
          <a:solidFill>
            <a:srgbClr val="FF0000">
              <a:alpha val="24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9972888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1569</TotalTime>
  <Words>1334</Words>
  <Application>Microsoft Macintosh PowerPoint</Application>
  <PresentationFormat>On-screen Show (4:3)</PresentationFormat>
  <Paragraphs>218</Paragraphs>
  <Slides>51</Slides>
  <Notes>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Theme1</vt:lpstr>
      <vt:lpstr>Lecture #13: Introduction to DBMS</vt:lpstr>
      <vt:lpstr>The Database Management System</vt:lpstr>
      <vt:lpstr>The Relational Database Model</vt:lpstr>
      <vt:lpstr>Some technical jargon</vt:lpstr>
      <vt:lpstr>The Relational Database Model cont.</vt:lpstr>
      <vt:lpstr>The Relational Database Model cont.</vt:lpstr>
      <vt:lpstr>The Relational Database Model Viewed as a Set of Tables</vt:lpstr>
      <vt:lpstr>Purchase Order Form</vt:lpstr>
      <vt:lpstr>Database: Collection of Tables</vt:lpstr>
      <vt:lpstr>Data Types</vt:lpstr>
      <vt:lpstr>Key Attributes</vt:lpstr>
      <vt:lpstr>SQL</vt:lpstr>
      <vt:lpstr>Structured Query Language (SQL)</vt:lpstr>
      <vt:lpstr>CREATE DATABASE</vt:lpstr>
      <vt:lpstr>CREATE TABLE  </vt:lpstr>
      <vt:lpstr>Creating PO Tables</vt:lpstr>
      <vt:lpstr>INSERT</vt:lpstr>
      <vt:lpstr>INSERT</vt:lpstr>
      <vt:lpstr>SELECT</vt:lpstr>
      <vt:lpstr>SELECT</vt:lpstr>
      <vt:lpstr>SELECT</vt:lpstr>
      <vt:lpstr>SELECT</vt:lpstr>
      <vt:lpstr>SELECT</vt:lpstr>
      <vt:lpstr>SELECT</vt:lpstr>
      <vt:lpstr>SELECT</vt:lpstr>
      <vt:lpstr>SELECT: examples</vt:lpstr>
      <vt:lpstr>UPDATE</vt:lpstr>
      <vt:lpstr>UPDATE</vt:lpstr>
      <vt:lpstr>DELETE</vt:lpstr>
      <vt:lpstr>Aggregate Functions</vt:lpstr>
      <vt:lpstr>Aggregate Functions</vt:lpstr>
      <vt:lpstr>Aggregate Functions</vt:lpstr>
      <vt:lpstr>Grouping Data</vt:lpstr>
      <vt:lpstr>Grouping Data</vt:lpstr>
      <vt:lpstr>Grouping Data, /w HAVING</vt:lpstr>
      <vt:lpstr>Subqueries in SQL</vt:lpstr>
      <vt:lpstr>Subqueries in SQL</vt:lpstr>
      <vt:lpstr>Subqueries</vt:lpstr>
      <vt:lpstr>AppendingTables Using Joins</vt:lpstr>
      <vt:lpstr>AppendingTables Using Joins</vt:lpstr>
      <vt:lpstr>AppendingTables Using Joins</vt:lpstr>
      <vt:lpstr>SQL Aliases</vt:lpstr>
      <vt:lpstr>INNER JOIN</vt:lpstr>
      <vt:lpstr>INNER JOIN: Examples</vt:lpstr>
      <vt:lpstr>LEFT JOIN</vt:lpstr>
      <vt:lpstr>LEFT JOIN:Example </vt:lpstr>
      <vt:lpstr>RIGHT JOIN</vt:lpstr>
      <vt:lpstr>FULL OUTER JOIN</vt:lpstr>
      <vt:lpstr>SELF JOIN</vt:lpstr>
      <vt:lpstr>UNION</vt:lpstr>
      <vt:lpstr>UNION : Example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CSE301 Data &amp; File Structures</dc:title>
  <dc:creator/>
  <cp:lastModifiedBy>Adil Alpkocak</cp:lastModifiedBy>
  <cp:revision>100</cp:revision>
  <dcterms:created xsi:type="dcterms:W3CDTF">2006-08-16T00:00:00Z</dcterms:created>
  <dcterms:modified xsi:type="dcterms:W3CDTF">2017-05-17T07:47:31Z</dcterms:modified>
</cp:coreProperties>
</file>